
<file path=[Content_Types].xml><?xml version="1.0" encoding="utf-8"?>
<Types xmlns="http://schemas.openxmlformats.org/package/2006/content-types">
  <Default Extension="png" ContentType="image/png"/>
  <Default Extension="svg" ContentType="image/svg+xml"/>
  <Default Extension="png&amp;ehk=hFTDSGKBLONehSAPc" ContentType="image/png"/>
  <Default Extension="png&amp;ehk=sZtJCQMRfmxQTcQ5nQ5BXA&amp;r=0&amp;pid=OfficeInsert" ContentType="image/png"/>
  <Default Extension="jpeg" ContentType="image/jpeg"/>
  <Default Extension="emf" ContentType="image/x-emf"/>
  <Default Extension="png&amp;ehk=Oo4gH2IZSsJyGOM" ContentType="image/png"/>
  <Default Extension="rels" ContentType="application/vnd.openxmlformats-package.relationships+xml"/>
  <Default Extension="xml" ContentType="application/xml"/>
  <Default Extension="png&amp;ehk=l2pGbqZRCZgwjv3lcZhaJA&amp;r=0&amp;pid=OfficeInsert" ContentType="image/png"/>
  <Default Extension="png&amp;ehk=okO8i7HahIYMnVNcDLi3CA&amp;r=0&amp;pid=OfficeInsert" ContentType="image/png"/>
  <Default Extension="png&amp;ehk=O5WHjpNyrxMlUFrMTZNwug&amp;r=0&amp;pid=OfficeInsert" ContentType="image/png"/>
  <Default Extension="gif" ContentType="image/gif"/>
  <Default Extension="jpg" ContentType="image/jpeg"/>
  <Default Extension="png&amp;ehk=wyH6rXcBKKimfBh8WCBSqQ&amp;r=0&amp;pid=OfficeInsert" ContentType="image/png"/>
  <Default Extension="png&amp;ehk=ZjaJbUuE3cH1ak4LoIZ70A&amp;r=0&amp;pid=OfficeInsert"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81" r:id="rId2"/>
    <p:sldId id="309" r:id="rId3"/>
    <p:sldId id="282" r:id="rId4"/>
    <p:sldId id="283" r:id="rId5"/>
    <p:sldId id="284" r:id="rId6"/>
    <p:sldId id="285" r:id="rId7"/>
    <p:sldId id="286" r:id="rId8"/>
    <p:sldId id="287" r:id="rId9"/>
    <p:sldId id="288" r:id="rId10"/>
    <p:sldId id="291" r:id="rId11"/>
    <p:sldId id="305" r:id="rId12"/>
    <p:sldId id="292" r:id="rId13"/>
    <p:sldId id="293" r:id="rId14"/>
    <p:sldId id="290" r:id="rId15"/>
    <p:sldId id="295" r:id="rId16"/>
    <p:sldId id="297" r:id="rId17"/>
    <p:sldId id="296" r:id="rId18"/>
    <p:sldId id="306" r:id="rId19"/>
    <p:sldId id="302" r:id="rId20"/>
    <p:sldId id="307" r:id="rId21"/>
    <p:sldId id="308" r:id="rId22"/>
    <p:sldId id="303" r:id="rId23"/>
    <p:sldId id="301"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84C6"/>
    <a:srgbClr val="2D326E"/>
    <a:srgbClr val="2590A3"/>
    <a:srgbClr val="A2CADF"/>
    <a:srgbClr val="6DB3E4"/>
    <a:srgbClr val="93C5DA"/>
    <a:srgbClr val="99CCCC"/>
    <a:srgbClr val="99CBC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002" autoAdjust="0"/>
  </p:normalViewPr>
  <p:slideViewPr>
    <p:cSldViewPr snapToObjects="1">
      <p:cViewPr varScale="1">
        <p:scale>
          <a:sx n="131" d="100"/>
          <a:sy n="131" d="100"/>
        </p:scale>
        <p:origin x="1026" y="108"/>
      </p:cViewPr>
      <p:guideLst>
        <p:guide orient="horz" pos="1619"/>
        <p:guide pos="2880"/>
      </p:guideLst>
    </p:cSldViewPr>
  </p:slideViewPr>
  <p:outlineViewPr>
    <p:cViewPr>
      <p:scale>
        <a:sx n="33" d="100"/>
        <a:sy n="33" d="100"/>
      </p:scale>
      <p:origin x="0" y="-1296"/>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124" d="100"/>
          <a:sy n="124" d="100"/>
        </p:scale>
        <p:origin x="495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82F302-A7C8-034E-97BB-FC8263E03487}" type="datetimeFigureOut">
              <a:rPr lang="en-US" smtClean="0"/>
              <a:t>1/31/2018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0ECF95-0BA1-6A41-BF58-BBB121C210F4}" type="slidenum">
              <a:rPr lang="en-US" smtClean="0"/>
              <a:t>‹#›</a:t>
            </a:fld>
            <a:endParaRPr lang="en-US"/>
          </a:p>
        </p:txBody>
      </p:sp>
    </p:spTree>
    <p:extLst>
      <p:ext uri="{BB962C8B-B14F-4D97-AF65-F5344CB8AC3E}">
        <p14:creationId xmlns:p14="http://schemas.microsoft.com/office/powerpoint/2010/main" val="1763804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AEBFDE-86C7-4E86-9964-AC43992432EE}" type="datetimeFigureOut">
              <a:rPr lang="de-AT" smtClean="0"/>
              <a:t>31.01.2018</a:t>
            </a:fld>
            <a:endParaRPr lang="de-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9D5A78-5106-4F9F-8ACC-338C0BBDEEFA}" type="slidenum">
              <a:rPr lang="de-AT" smtClean="0"/>
              <a:t>‹#›</a:t>
            </a:fld>
            <a:endParaRPr lang="de-AT"/>
          </a:p>
        </p:txBody>
      </p:sp>
    </p:spTree>
    <p:extLst>
      <p:ext uri="{BB962C8B-B14F-4D97-AF65-F5344CB8AC3E}">
        <p14:creationId xmlns:p14="http://schemas.microsoft.com/office/powerpoint/2010/main" val="2389859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documentation/articles/devtest-lab-artifact-autho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5CB33-212A-4124-88B8-648198EF8B8A}" type="slidenum">
              <a:rPr lang="en-US" smtClean="0"/>
              <a:t>3</a:t>
            </a:fld>
            <a:endParaRPr lang="en-US"/>
          </a:p>
        </p:txBody>
      </p:sp>
    </p:spTree>
    <p:extLst>
      <p:ext uri="{BB962C8B-B14F-4D97-AF65-F5344CB8AC3E}">
        <p14:creationId xmlns:p14="http://schemas.microsoft.com/office/powerpoint/2010/main" val="3722404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Mindset destroy and recreate</a:t>
            </a:r>
          </a:p>
          <a:p>
            <a:endParaRPr lang="en-US" dirty="0"/>
          </a:p>
        </p:txBody>
      </p:sp>
      <p:sp>
        <p:nvSpPr>
          <p:cNvPr id="4" name="Slide Number Placeholder 3"/>
          <p:cNvSpPr>
            <a:spLocks noGrp="1"/>
          </p:cNvSpPr>
          <p:nvPr>
            <p:ph type="sldNum" sz="quarter" idx="10"/>
          </p:nvPr>
        </p:nvSpPr>
        <p:spPr/>
        <p:txBody>
          <a:bodyPr/>
          <a:lstStyle/>
          <a:p>
            <a:fld id="{049D5A78-5106-4F9F-8ACC-338C0BBDEEFA}" type="slidenum">
              <a:rPr lang="de-AT" smtClean="0"/>
              <a:t>14</a:t>
            </a:fld>
            <a:endParaRPr lang="de-AT"/>
          </a:p>
        </p:txBody>
      </p:sp>
    </p:spTree>
    <p:extLst>
      <p:ext uri="{BB962C8B-B14F-4D97-AF65-F5344CB8AC3E}">
        <p14:creationId xmlns:p14="http://schemas.microsoft.com/office/powerpoint/2010/main" val="252633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VM provisioning from a custom image is fast as nothing changes after the VM is spun up from the image. In other words, there are no settings to apply as the custom image is just an image without settings.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 images are VM images with all the tools and settings preinstalled and configured to quickly create a VM. You can provision a VM by picking an existing base and adding an artifact to install your test agent. You can then save the provisioned VM as a base so that the base can be used without having to reinstall the test agent for each provisioning of the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80EC6B3-65CD-476A-BBD8-967287032F3D}" type="slidenum">
              <a:rPr lang="en-US" smtClean="0"/>
              <a:t>15</a:t>
            </a:fld>
            <a:endParaRPr lang="en-US"/>
          </a:p>
        </p:txBody>
      </p:sp>
    </p:spTree>
    <p:extLst>
      <p:ext uri="{BB962C8B-B14F-4D97-AF65-F5344CB8AC3E}">
        <p14:creationId xmlns:p14="http://schemas.microsoft.com/office/powerpoint/2010/main" val="3667763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Artifacts are used to deploy and configure your application after a VM is provisioned. Artifacts can be: Tools that you want to install on the VM - such as agents, Fiddler, and Visual Studio. Actions that you want to run on the VM - such as cloning a repo. Applications that you want to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Artifact repositories are git repositories where artifacts are checked in. Artifact repositories can be added to multiple labs in your organization enabling reuse and sharing.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Artifacts are Azure Resource Manager JSON files that contain instructions to perform deployment and apply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49D5A78-5106-4F9F-8ACC-338C0BBDEEFA}" type="slidenum">
              <a:rPr lang="de-AT" smtClean="0"/>
              <a:t>16</a:t>
            </a:fld>
            <a:endParaRPr lang="de-AT"/>
          </a:p>
        </p:txBody>
      </p:sp>
    </p:spTree>
    <p:extLst>
      <p:ext uri="{BB962C8B-B14F-4D97-AF65-F5344CB8AC3E}">
        <p14:creationId xmlns:p14="http://schemas.microsoft.com/office/powerpoint/2010/main" val="1399303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Formulas, in addition to base images, provide a mechanism for fast VM provisioning. A formula in </a:t>
            </a:r>
            <a:r>
              <a:rPr lang="en-US" dirty="0" err="1"/>
              <a:t>DevTest</a:t>
            </a:r>
            <a:r>
              <a:rPr lang="en-US" dirty="0"/>
              <a:t> Labs is a list of default property values used to create a lab VM. With formulas, VMs with the same set of properties - such as base image, VM size, virtual network, and artifacts - can be created without needing to specify those properties each time. When creating a VM from a formula, the default values can be used as-is or modified.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you want a VM installed with the latest bits from your release pipeline or enlist the latest code from your repository, you can simply specify an artifact that deploys the latest bits or enlists the latest code in the formula together with a target base image. Whenever this formula is used to create VMs, the latest bits/code are deployed/enlisted to the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80EC6B3-65CD-476A-BBD8-967287032F3D}" type="slidenum">
              <a:rPr lang="en-US" smtClean="0"/>
              <a:t>17</a:t>
            </a:fld>
            <a:endParaRPr lang="en-US"/>
          </a:p>
        </p:txBody>
      </p:sp>
    </p:spTree>
    <p:extLst>
      <p:ext uri="{BB962C8B-B14F-4D97-AF65-F5344CB8AC3E}">
        <p14:creationId xmlns:p14="http://schemas.microsoft.com/office/powerpoint/2010/main" val="68860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Azure Resource Manager templates to define the infrastructure and configuration of your Azure solution and repeatedly deploy multiple test VMs in a consistent state.</a:t>
            </a:r>
          </a:p>
          <a:p>
            <a:r>
              <a:rPr lang="en-US" dirty="0"/>
              <a:t>Azure PaaS resources can be provisioned in an environment from a Resource Manager template and appear in cost tracking. However, VM auto shutdown does not apply to PaaS resources.</a:t>
            </a:r>
          </a:p>
          <a:p>
            <a:endParaRPr lang="en-US" dirty="0"/>
          </a:p>
        </p:txBody>
      </p:sp>
      <p:sp>
        <p:nvSpPr>
          <p:cNvPr id="4" name="Slide Number Placeholder 3"/>
          <p:cNvSpPr>
            <a:spLocks noGrp="1"/>
          </p:cNvSpPr>
          <p:nvPr>
            <p:ph type="sldNum" sz="quarter" idx="10"/>
          </p:nvPr>
        </p:nvSpPr>
        <p:spPr/>
        <p:txBody>
          <a:bodyPr/>
          <a:lstStyle/>
          <a:p>
            <a:fld id="{049D5A78-5106-4F9F-8ACC-338C0BBDEEFA}" type="slidenum">
              <a:rPr lang="de-AT" smtClean="0"/>
              <a:t>18</a:t>
            </a:fld>
            <a:endParaRPr lang="de-AT"/>
          </a:p>
        </p:txBody>
      </p:sp>
    </p:spTree>
    <p:extLst>
      <p:ext uri="{BB962C8B-B14F-4D97-AF65-F5344CB8AC3E}">
        <p14:creationId xmlns:p14="http://schemas.microsoft.com/office/powerpoint/2010/main" val="669244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task allows you to create a Custom Image in your lab based on an existing lab VM. You can install your latest build on a Lab VM and then create a custom image based on the VM. You can quickly create a lab VM using the custom image with the latest build already baked in. Moreover, the custom image is shared with all the users in the lab. Any lab user can use the custom image to create a lab VM and get started with the testing of the latest build in minutes. </a:t>
            </a:r>
          </a:p>
          <a:p>
            <a:endParaRPr lang="en-US" dirty="0"/>
          </a:p>
          <a:p>
            <a:r>
              <a:rPr lang="en-US" dirty="0"/>
              <a:t>The task allows you to create a lab VM using an ARM template generated in your Lab. You can generate the ARM template by selecting all the configurations required to create a lab VM and also adding </a:t>
            </a:r>
            <a:r>
              <a:rPr lang="en-US" dirty="0">
                <a:hlinkClick r:id="rId3"/>
              </a:rPr>
              <a:t>artifacts</a:t>
            </a:r>
            <a:r>
              <a:rPr lang="en-US" dirty="0"/>
              <a:t> which you want to apply after the VM is created. </a:t>
            </a:r>
          </a:p>
        </p:txBody>
      </p:sp>
      <p:sp>
        <p:nvSpPr>
          <p:cNvPr id="4" name="Slide Number Placeholder 3"/>
          <p:cNvSpPr>
            <a:spLocks noGrp="1"/>
          </p:cNvSpPr>
          <p:nvPr>
            <p:ph type="sldNum" sz="quarter" idx="10"/>
          </p:nvPr>
        </p:nvSpPr>
        <p:spPr/>
        <p:txBody>
          <a:bodyPr/>
          <a:lstStyle/>
          <a:p>
            <a:fld id="{049D5A78-5106-4F9F-8ACC-338C0BBDEEFA}" type="slidenum">
              <a:rPr lang="de-AT" smtClean="0"/>
              <a:t>19</a:t>
            </a:fld>
            <a:endParaRPr lang="de-AT"/>
          </a:p>
        </p:txBody>
      </p:sp>
    </p:spTree>
    <p:extLst>
      <p:ext uri="{BB962C8B-B14F-4D97-AF65-F5344CB8AC3E}">
        <p14:creationId xmlns:p14="http://schemas.microsoft.com/office/powerpoint/2010/main" val="1652984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t>
            </a:r>
            <a:r>
              <a:rPr lang="en-US" dirty="0" err="1"/>
              <a:t>Devs</a:t>
            </a:r>
            <a:r>
              <a:rPr lang="en-US" dirty="0"/>
              <a:t> are working you see peaks, at night or weekends infrastructure is not used</a:t>
            </a:r>
          </a:p>
          <a:p>
            <a:endParaRPr lang="en-US" dirty="0"/>
          </a:p>
          <a:p>
            <a:r>
              <a:rPr lang="en-US" dirty="0"/>
              <a:t>When using </a:t>
            </a:r>
            <a:r>
              <a:rPr lang="en-US" dirty="0" err="1"/>
              <a:t>DevTest</a:t>
            </a:r>
            <a:r>
              <a:rPr lang="en-US" dirty="0"/>
              <a:t> environments with traditional infrastructure the will be a lot of unused capacity because you need to cover even the biggest spikes</a:t>
            </a:r>
          </a:p>
          <a:p>
            <a:endParaRPr lang="en-US" dirty="0"/>
          </a:p>
          <a:p>
            <a:r>
              <a:rPr lang="en-US" dirty="0"/>
              <a:t>When using Azure you can map your infrastructure spending closely to your needs. You only pay for what you use with per minute billing</a:t>
            </a:r>
          </a:p>
        </p:txBody>
      </p:sp>
      <p:sp>
        <p:nvSpPr>
          <p:cNvPr id="4" name="Slide Number Placeholder 3"/>
          <p:cNvSpPr>
            <a:spLocks noGrp="1"/>
          </p:cNvSpPr>
          <p:nvPr>
            <p:ph type="sldNum" sz="quarter" idx="10"/>
          </p:nvPr>
        </p:nvSpPr>
        <p:spPr/>
        <p:txBody>
          <a:bodyPr/>
          <a:lstStyle/>
          <a:p>
            <a:fld id="{F815CB33-212A-4124-88B8-648198EF8B8A}" type="slidenum">
              <a:rPr lang="en-US" smtClean="0"/>
              <a:t>4</a:t>
            </a:fld>
            <a:endParaRPr lang="en-US"/>
          </a:p>
        </p:txBody>
      </p:sp>
    </p:spTree>
    <p:extLst>
      <p:ext uri="{BB962C8B-B14F-4D97-AF65-F5344CB8AC3E}">
        <p14:creationId xmlns:p14="http://schemas.microsoft.com/office/powerpoint/2010/main" val="349699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t>
            </a:r>
            <a:r>
              <a:rPr lang="en-US" sz="1200" b="0" i="0" kern="1200" dirty="0" err="1">
                <a:solidFill>
                  <a:schemeClr val="tx1"/>
                </a:solidFill>
                <a:effectLst/>
                <a:latin typeface="+mn-lt"/>
                <a:ea typeface="+mn-ea"/>
                <a:cs typeface="+mn-cs"/>
              </a:rPr>
              <a:t>DevTest</a:t>
            </a:r>
            <a:r>
              <a:rPr lang="en-US" sz="1200" b="0" i="0" kern="1200" dirty="0">
                <a:solidFill>
                  <a:schemeClr val="tx1"/>
                </a:solidFill>
                <a:effectLst/>
                <a:latin typeface="+mn-lt"/>
                <a:ea typeface="+mn-ea"/>
                <a:cs typeface="+mn-cs"/>
              </a:rPr>
              <a:t> Labs is an Azure service that enables you to quickly create environments in Microsoft Azure while minimizing waste and controlling cost. </a:t>
            </a:r>
          </a:p>
          <a:p>
            <a:endParaRPr lang="en-US" sz="1200" b="0" i="0" kern="1200" dirty="0">
              <a:solidFill>
                <a:schemeClr val="tx1"/>
              </a:solidFill>
              <a:effectLst/>
              <a:latin typeface="+mn-lt"/>
              <a:ea typeface="+mn-ea"/>
              <a:cs typeface="+mn-cs"/>
            </a:endParaRPr>
          </a:p>
          <a:p>
            <a:r>
              <a:rPr lang="en-US" dirty="0"/>
              <a:t>Fast provisioning of Azure “labs”</a:t>
            </a:r>
          </a:p>
          <a:p>
            <a:r>
              <a:rPr lang="en-US" dirty="0"/>
              <a:t>Control WHAT is provisioned</a:t>
            </a:r>
          </a:p>
          <a:p>
            <a:r>
              <a:rPr lang="en-US" dirty="0"/>
              <a:t>Control HOW it is provisioned</a:t>
            </a:r>
          </a:p>
          <a:p>
            <a:r>
              <a:rPr lang="en-US" dirty="0"/>
              <a:t>Control HOW MUCH budget</a:t>
            </a:r>
          </a:p>
          <a:p>
            <a:r>
              <a:rPr lang="en-US" dirty="0"/>
              <a:t>Control WHEN to use it </a:t>
            </a:r>
          </a:p>
          <a:p>
            <a:r>
              <a:rPr lang="en-US" dirty="0" err="1"/>
              <a:t>DevTest</a:t>
            </a:r>
            <a:r>
              <a:rPr lang="en-US" dirty="0"/>
              <a:t> Labs aka Sandboxes</a:t>
            </a:r>
          </a:p>
          <a:p>
            <a:endParaRPr lang="en-US" dirty="0"/>
          </a:p>
        </p:txBody>
      </p:sp>
      <p:sp>
        <p:nvSpPr>
          <p:cNvPr id="4" name="Slide Number Placeholder 3"/>
          <p:cNvSpPr>
            <a:spLocks noGrp="1"/>
          </p:cNvSpPr>
          <p:nvPr>
            <p:ph type="sldNum" sz="quarter" idx="10"/>
          </p:nvPr>
        </p:nvSpPr>
        <p:spPr/>
        <p:txBody>
          <a:bodyPr/>
          <a:lstStyle/>
          <a:p>
            <a:fld id="{F815CB33-212A-4124-88B8-648198EF8B8A}" type="slidenum">
              <a:rPr lang="en-US" smtClean="0"/>
              <a:t>5</a:t>
            </a:fld>
            <a:endParaRPr lang="en-US"/>
          </a:p>
        </p:txBody>
      </p:sp>
    </p:spTree>
    <p:extLst>
      <p:ext uri="{BB962C8B-B14F-4D97-AF65-F5344CB8AC3E}">
        <p14:creationId xmlns:p14="http://schemas.microsoft.com/office/powerpoint/2010/main" val="51392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can quickly provision their development machines on demand.</a:t>
            </a:r>
          </a:p>
          <a:p>
            <a:r>
              <a:rPr lang="en-US" dirty="0"/>
              <a:t>Developers can easily customize their development machines whenever needed.</a:t>
            </a:r>
          </a:p>
          <a:p>
            <a:r>
              <a:rPr lang="en-US" dirty="0"/>
              <a:t>Administrators can control costs by ensuring that:</a:t>
            </a:r>
          </a:p>
          <a:p>
            <a:r>
              <a:rPr lang="en-US" dirty="0"/>
              <a:t>	Developers cannot get more VMs than they need for development.</a:t>
            </a:r>
          </a:p>
          <a:p>
            <a:r>
              <a:rPr lang="en-US" dirty="0"/>
              <a:t>	VMs are shut down when not in use. </a:t>
            </a:r>
          </a:p>
          <a:p>
            <a:endParaRPr lang="en-US" dirty="0"/>
          </a:p>
        </p:txBody>
      </p:sp>
      <p:sp>
        <p:nvSpPr>
          <p:cNvPr id="4" name="Slide Number Placeholder 3"/>
          <p:cNvSpPr>
            <a:spLocks noGrp="1"/>
          </p:cNvSpPr>
          <p:nvPr>
            <p:ph type="sldNum" sz="quarter" idx="10"/>
          </p:nvPr>
        </p:nvSpPr>
        <p:spPr/>
        <p:txBody>
          <a:bodyPr/>
          <a:lstStyle/>
          <a:p>
            <a:fld id="{049D5A78-5106-4F9F-8ACC-338C0BBDEEFA}" type="slidenum">
              <a:rPr lang="de-AT" smtClean="0"/>
              <a:t>6</a:t>
            </a:fld>
            <a:endParaRPr lang="de-AT"/>
          </a:p>
        </p:txBody>
      </p:sp>
    </p:spTree>
    <p:extLst>
      <p:ext uri="{BB962C8B-B14F-4D97-AF65-F5344CB8AC3E}">
        <p14:creationId xmlns:p14="http://schemas.microsoft.com/office/powerpoint/2010/main" val="3511980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Testers can test the latest version of their application by quickly provisioning Windows and Linux environments using reusable templates and artifacts. Testers can scale up their load testing by provisioning multiple test agents. Administrators can control costs by ensuring that: Testers cannot get more VMs than they need.</a:t>
            </a:r>
          </a:p>
          <a:p>
            <a:r>
              <a:rPr lang="en-US" dirty="0"/>
              <a:t>VMs are shut down when not in use.</a:t>
            </a:r>
          </a:p>
          <a:p>
            <a:endParaRPr lang="en-US" dirty="0"/>
          </a:p>
        </p:txBody>
      </p:sp>
      <p:sp>
        <p:nvSpPr>
          <p:cNvPr id="4" name="Slide Number Placeholder 3"/>
          <p:cNvSpPr>
            <a:spLocks noGrp="1"/>
          </p:cNvSpPr>
          <p:nvPr>
            <p:ph type="sldNum" sz="quarter" idx="10"/>
          </p:nvPr>
        </p:nvSpPr>
        <p:spPr/>
        <p:txBody>
          <a:bodyPr/>
          <a:lstStyle/>
          <a:p>
            <a:fld id="{049D5A78-5106-4F9F-8ACC-338C0BBDEEFA}" type="slidenum">
              <a:rPr lang="de-AT" smtClean="0"/>
              <a:t>7</a:t>
            </a:fld>
            <a:endParaRPr lang="de-AT"/>
          </a:p>
        </p:txBody>
      </p:sp>
    </p:spTree>
    <p:extLst>
      <p:ext uri="{BB962C8B-B14F-4D97-AF65-F5344CB8AC3E}">
        <p14:creationId xmlns:p14="http://schemas.microsoft.com/office/powerpoint/2010/main" val="46902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t>
            </a:r>
            <a:r>
              <a:rPr lang="en-US" dirty="0" err="1"/>
              <a:t>DevTest</a:t>
            </a:r>
            <a:r>
              <a:rPr lang="en-US" dirty="0"/>
              <a:t> Labs allows you to create a lab where you can provide custom templates that each trainee can use to create identical and isolated environments for training. You can apply policies to ensure that training environments are available to each trainee only when they need them and contain enough resources - such as virtual machines - required for the training. Finally, you can easily share the lab with trainees, which they can access in one click.</a:t>
            </a:r>
          </a:p>
        </p:txBody>
      </p:sp>
      <p:sp>
        <p:nvSpPr>
          <p:cNvPr id="4" name="Slide Number Placeholder 3"/>
          <p:cNvSpPr>
            <a:spLocks noGrp="1"/>
          </p:cNvSpPr>
          <p:nvPr>
            <p:ph type="sldNum" sz="quarter" idx="10"/>
          </p:nvPr>
        </p:nvSpPr>
        <p:spPr/>
        <p:txBody>
          <a:bodyPr/>
          <a:lstStyle/>
          <a:p>
            <a:fld id="{049D5A78-5106-4F9F-8ACC-338C0BBDEEFA}" type="slidenum">
              <a:rPr lang="de-AT" smtClean="0"/>
              <a:t>8</a:t>
            </a:fld>
            <a:endParaRPr lang="de-AT"/>
          </a:p>
        </p:txBody>
      </p:sp>
    </p:spTree>
    <p:extLst>
      <p:ext uri="{BB962C8B-B14F-4D97-AF65-F5344CB8AC3E}">
        <p14:creationId xmlns:p14="http://schemas.microsoft.com/office/powerpoint/2010/main" val="250428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A80EC6B3-65CD-476A-BBD8-967287032F3D}" type="slidenum">
              <a:rPr lang="en-US" smtClean="0"/>
              <a:t>10</a:t>
            </a:fld>
            <a:endParaRPr lang="en-US"/>
          </a:p>
        </p:txBody>
      </p:sp>
    </p:spTree>
    <p:extLst>
      <p:ext uri="{BB962C8B-B14F-4D97-AF65-F5344CB8AC3E}">
        <p14:creationId xmlns:p14="http://schemas.microsoft.com/office/powerpoint/2010/main" val="2622364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Lab owner</a:t>
            </a:r>
            <a:r>
              <a:rPr lang="en-US" sz="1200" b="0" i="0" kern="1200" dirty="0">
                <a:solidFill>
                  <a:schemeClr val="tx1"/>
                </a:solidFill>
                <a:effectLst/>
                <a:latin typeface="+mn-lt"/>
                <a:ea typeface="+mn-ea"/>
                <a:cs typeface="+mn-cs"/>
              </a:rPr>
              <a:t> - A lab owner has the access to any resources within the lab. Therefore, they can modify policies, read and write any VMs, change the virtual network, and so on.</a:t>
            </a:r>
          </a:p>
          <a:p>
            <a:r>
              <a:rPr lang="en-US" sz="1200" b="1" i="0" kern="1200" dirty="0">
                <a:solidFill>
                  <a:schemeClr val="tx1"/>
                </a:solidFill>
                <a:effectLst/>
                <a:latin typeface="+mn-lt"/>
                <a:ea typeface="+mn-ea"/>
                <a:cs typeface="+mn-cs"/>
              </a:rPr>
              <a:t>Contributor</a:t>
            </a:r>
            <a:r>
              <a:rPr lang="en-US" sz="1200" b="0" i="0" kern="1200" dirty="0">
                <a:solidFill>
                  <a:schemeClr val="tx1"/>
                </a:solidFill>
                <a:effectLst/>
                <a:latin typeface="+mn-lt"/>
                <a:ea typeface="+mn-ea"/>
                <a:cs typeface="+mn-cs"/>
              </a:rPr>
              <a:t> – Same as Owner, but cannot add User permission to lab</a:t>
            </a:r>
          </a:p>
          <a:p>
            <a:r>
              <a:rPr lang="en-US" sz="1200" b="1" i="0" kern="1200" dirty="0">
                <a:solidFill>
                  <a:schemeClr val="tx1"/>
                </a:solidFill>
                <a:effectLst/>
                <a:latin typeface="+mn-lt"/>
                <a:ea typeface="+mn-ea"/>
                <a:cs typeface="+mn-cs"/>
              </a:rPr>
              <a:t>Lab user</a:t>
            </a:r>
            <a:r>
              <a:rPr lang="en-US" sz="1200" b="0" i="0" kern="1200" dirty="0">
                <a:solidFill>
                  <a:schemeClr val="tx1"/>
                </a:solidFill>
                <a:effectLst/>
                <a:latin typeface="+mn-lt"/>
                <a:ea typeface="+mn-ea"/>
                <a:cs typeface="+mn-cs"/>
              </a:rPr>
              <a:t> - Create VMs, Modify his own VMs, Apply Artifacts, Add/Update/Delete Formulas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Policies help in controlling cost in your lab. For example, you can create a policy to automatically shut down VMs based on a defined schedule.</a:t>
            </a:r>
          </a:p>
          <a:p>
            <a:pPr marL="171450" indent="-171450">
              <a:buFont typeface="Arial" panose="020B0604020202020204" pitchFamily="34" charset="0"/>
              <a:buChar char="•"/>
            </a:pPr>
            <a:r>
              <a:rPr lang="en-US" dirty="0"/>
              <a:t>Caps is a mechanism to minimize waste in your lab. For example, you can set a cap to restrict the number of VMs that can be created per user, or in a lab.</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49D5A78-5106-4F9F-8ACC-338C0BBDEEFA}" type="slidenum">
              <a:rPr lang="de-AT" smtClean="0"/>
              <a:t>11</a:t>
            </a:fld>
            <a:endParaRPr lang="de-AT"/>
          </a:p>
        </p:txBody>
      </p:sp>
    </p:spTree>
    <p:extLst>
      <p:ext uri="{BB962C8B-B14F-4D97-AF65-F5344CB8AC3E}">
        <p14:creationId xmlns:p14="http://schemas.microsoft.com/office/powerpoint/2010/main" val="118406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puzzle to solve every time you want to deploy this app for testing or development</a:t>
            </a:r>
          </a:p>
        </p:txBody>
      </p:sp>
      <p:sp>
        <p:nvSpPr>
          <p:cNvPr id="4" name="Slide Number Placeholder 3"/>
          <p:cNvSpPr>
            <a:spLocks noGrp="1"/>
          </p:cNvSpPr>
          <p:nvPr>
            <p:ph type="sldNum" sz="quarter" idx="10"/>
          </p:nvPr>
        </p:nvSpPr>
        <p:spPr/>
        <p:txBody>
          <a:bodyPr/>
          <a:lstStyle/>
          <a:p>
            <a:fld id="{A80EC6B3-65CD-476A-BBD8-967287032F3D}" type="slidenum">
              <a:rPr lang="en-US" smtClean="0"/>
              <a:t>13</a:t>
            </a:fld>
            <a:endParaRPr lang="en-US"/>
          </a:p>
        </p:txBody>
      </p:sp>
    </p:spTree>
    <p:extLst>
      <p:ext uri="{BB962C8B-B14F-4D97-AF65-F5344CB8AC3E}">
        <p14:creationId xmlns:p14="http://schemas.microsoft.com/office/powerpoint/2010/main" val="3357893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700339" y="797003"/>
            <a:ext cx="4508234" cy="2281863"/>
          </a:xfrm>
        </p:spPr>
        <p:txBody>
          <a:bodyPr anchor="ctr">
            <a:normAutofit/>
          </a:bodyPr>
          <a:lstStyle>
            <a:lvl1pPr algn="l">
              <a:defRPr sz="4000">
                <a:solidFill>
                  <a:schemeClr val="accent1"/>
                </a:solidFill>
                <a:latin typeface="+mj-lt"/>
                <a:ea typeface="Segoe UI Historic" charset="0"/>
                <a:cs typeface="Segoe UI Historic" charset="0"/>
              </a:defRPr>
            </a:lvl1pPr>
          </a:lstStyle>
          <a:p>
            <a:r>
              <a:rPr lang="en-US" dirty="0">
                <a:latin typeface="Segoe UI" panose="020B0502040204020203" pitchFamily="34" charset="0"/>
                <a:ea typeface="Segoe UI" panose="020B0502040204020203" pitchFamily="34" charset="0"/>
                <a:cs typeface="Segoe UI" panose="020B0502040204020203" pitchFamily="34" charset="0"/>
              </a:rPr>
              <a:t>&lt;Title session&gt;</a:t>
            </a:r>
            <a:endParaRPr lang="en-US" dirty="0"/>
          </a:p>
        </p:txBody>
      </p:sp>
      <p:sp>
        <p:nvSpPr>
          <p:cNvPr id="3" name="Subtitle 2"/>
          <p:cNvSpPr>
            <a:spLocks noGrp="1"/>
          </p:cNvSpPr>
          <p:nvPr>
            <p:ph type="subTitle" idx="1" hasCustomPrompt="1"/>
          </p:nvPr>
        </p:nvSpPr>
        <p:spPr>
          <a:xfrm>
            <a:off x="2700340" y="3221382"/>
            <a:ext cx="4508234" cy="957002"/>
          </a:xfrm>
        </p:spPr>
        <p:txBody>
          <a:bodyPr>
            <a:normAutofit/>
          </a:bodyPr>
          <a:lstStyle>
            <a:lvl1pPr marL="0" indent="0" algn="l">
              <a:buNone/>
              <a:defRPr sz="2400" i="0">
                <a:solidFill>
                  <a:schemeClr val="accent1"/>
                </a:solidFill>
                <a:latin typeface="+mj-lt"/>
                <a:cs typeface="Sego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latin typeface="Segoe UI Light" panose="020B0502040204020203" pitchFamily="34" charset="0"/>
              </a:rPr>
              <a:t>&lt;Name speaker&gt;</a:t>
            </a:r>
          </a:p>
        </p:txBody>
      </p:sp>
    </p:spTree>
    <p:extLst>
      <p:ext uri="{BB962C8B-B14F-4D97-AF65-F5344CB8AC3E}">
        <p14:creationId xmlns:p14="http://schemas.microsoft.com/office/powerpoint/2010/main" val="19161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nutzerdefiniertes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SG"/>
          </a:p>
        </p:txBody>
      </p:sp>
    </p:spTree>
    <p:extLst>
      <p:ext uri="{BB962C8B-B14F-4D97-AF65-F5344CB8AC3E}">
        <p14:creationId xmlns:p14="http://schemas.microsoft.com/office/powerpoint/2010/main" val="263366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179512" y="268675"/>
            <a:ext cx="8496176" cy="857250"/>
          </a:xfrm>
          <a:prstGeom prst="rect">
            <a:avLst/>
          </a:prstGeom>
        </p:spPr>
        <p:txBody>
          <a:bodyPr vert="horz" lIns="91440" tIns="45720" rIns="91440" bIns="45720" rtlCol="0" anchor="t">
            <a:normAutofit/>
          </a:bodyPr>
          <a:lstStyle/>
          <a:p>
            <a:r>
              <a:rPr lang="en-US" dirty="0">
                <a:latin typeface="Segoe UI Light" panose="020B0502040204020203" pitchFamily="34" charset="0"/>
              </a:rPr>
              <a:t>&lt;Title&gt;</a:t>
            </a:r>
            <a:endParaRPr lang="en-US" dirty="0"/>
          </a:p>
        </p:txBody>
      </p:sp>
      <p:sp>
        <p:nvSpPr>
          <p:cNvPr id="10" name="Text Placeholder 9"/>
          <p:cNvSpPr>
            <a:spLocks noGrp="1"/>
          </p:cNvSpPr>
          <p:nvPr>
            <p:ph type="body" sz="quarter" idx="10" hasCustomPrompt="1"/>
          </p:nvPr>
        </p:nvSpPr>
        <p:spPr>
          <a:xfrm>
            <a:off x="179512" y="1211750"/>
            <a:ext cx="8496176" cy="2944176"/>
          </a:xfrm>
        </p:spPr>
        <p:txBody>
          <a:bodyPr/>
          <a:lstStyle>
            <a:lvl1pPr>
              <a:defRPr>
                <a:latin typeface="+mj-lt"/>
              </a:defRPr>
            </a:lvl1pPr>
          </a:lstStyle>
          <a:p>
            <a:pPr marL="0" indent="0">
              <a:buNone/>
            </a:pPr>
            <a:r>
              <a:rPr lang="en-US" dirty="0">
                <a:latin typeface="Segoe UI" panose="020B0502040204020203" pitchFamily="34" charset="0"/>
                <a:ea typeface="Segoe UI" panose="020B0502040204020203" pitchFamily="34" charset="0"/>
                <a:cs typeface="Segoe UI" panose="020B0502040204020203" pitchFamily="34" charset="0"/>
              </a:rPr>
              <a:t>&lt;Text&gt;</a:t>
            </a:r>
          </a:p>
        </p:txBody>
      </p:sp>
    </p:spTree>
    <p:extLst>
      <p:ext uri="{BB962C8B-B14F-4D97-AF65-F5344CB8AC3E}">
        <p14:creationId xmlns:p14="http://schemas.microsoft.com/office/powerpoint/2010/main" val="366500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8557" y="978477"/>
            <a:ext cx="4279159" cy="1591102"/>
          </a:xfrm>
        </p:spPr>
        <p:txBody>
          <a:bodyPr>
            <a:normAutofit/>
          </a:bodyPr>
          <a:lstStyle>
            <a:lvl1pPr algn="l">
              <a:defRPr sz="3600" baseline="0">
                <a:solidFill>
                  <a:srgbClr val="1E347F"/>
                </a:solidFill>
                <a:latin typeface="+mj-lt"/>
                <a:cs typeface="Segoe"/>
              </a:defRPr>
            </a:lvl1pPr>
          </a:lstStyle>
          <a:p>
            <a:r>
              <a:rPr lang="en-US" dirty="0">
                <a:latin typeface="Segoe UI" panose="020B0502040204020203" pitchFamily="34" charset="0"/>
                <a:ea typeface="Segoe UI" panose="020B0502040204020203" pitchFamily="34" charset="0"/>
                <a:cs typeface="Segoe UI" panose="020B0502040204020203" pitchFamily="34" charset="0"/>
              </a:rPr>
              <a:t>&lt;Speaker Name&gt;</a:t>
            </a:r>
            <a:endParaRPr lang="en-US" dirty="0"/>
          </a:p>
        </p:txBody>
      </p:sp>
      <p:sp>
        <p:nvSpPr>
          <p:cNvPr id="3" name="Content Placeholder 2"/>
          <p:cNvSpPr>
            <a:spLocks noGrp="1"/>
          </p:cNvSpPr>
          <p:nvPr>
            <p:ph idx="1" hasCustomPrompt="1"/>
          </p:nvPr>
        </p:nvSpPr>
        <p:spPr>
          <a:xfrm>
            <a:off x="3348557" y="2569579"/>
            <a:ext cx="4279159" cy="2268637"/>
          </a:xfrm>
        </p:spPr>
        <p:txBody>
          <a:bodyPr>
            <a:noAutofit/>
          </a:bodyPr>
          <a:lstStyle>
            <a:lvl1pPr marL="0" indent="0">
              <a:buFontTx/>
              <a:buNone/>
              <a:defRPr sz="2400">
                <a:solidFill>
                  <a:schemeClr val="accent1"/>
                </a:solidFill>
                <a:latin typeface="Segoe Light"/>
                <a:cs typeface="Segoe Light"/>
              </a:defRPr>
            </a:lvl1pPr>
            <a:lvl2pPr>
              <a:defRPr sz="2400">
                <a:solidFill>
                  <a:srgbClr val="FFFFFF"/>
                </a:solidFill>
                <a:latin typeface="Segoe Light"/>
                <a:cs typeface="Segoe Light"/>
              </a:defRPr>
            </a:lvl2pPr>
            <a:lvl3pPr>
              <a:defRPr sz="2400">
                <a:solidFill>
                  <a:srgbClr val="FFFFFF"/>
                </a:solidFill>
                <a:latin typeface="Segoe Light"/>
                <a:cs typeface="Segoe Light"/>
              </a:defRPr>
            </a:lvl3pPr>
            <a:lvl4pPr>
              <a:defRPr sz="2400">
                <a:solidFill>
                  <a:srgbClr val="FFFFFF"/>
                </a:solidFill>
                <a:latin typeface="Segoe Light"/>
                <a:cs typeface="Segoe Light"/>
              </a:defRPr>
            </a:lvl4pPr>
            <a:lvl5pPr>
              <a:defRPr sz="2400">
                <a:solidFill>
                  <a:srgbClr val="FFFFFF"/>
                </a:solidFill>
                <a:latin typeface="Segoe Light"/>
                <a:cs typeface="Segoe Light"/>
              </a:defRPr>
            </a:lvl5pPr>
          </a:lstStyle>
          <a:p>
            <a:r>
              <a:rPr lang="en-US" dirty="0">
                <a:latin typeface="Segoe UI Light" panose="020B0502040204020203" pitchFamily="34" charset="0"/>
              </a:rPr>
              <a:t>&lt;short intro&gt;</a:t>
            </a:r>
          </a:p>
        </p:txBody>
      </p:sp>
      <p:sp>
        <p:nvSpPr>
          <p:cNvPr id="9" name="Picture Placeholder 2"/>
          <p:cNvSpPr>
            <a:spLocks noGrp="1"/>
          </p:cNvSpPr>
          <p:nvPr>
            <p:ph type="pic" idx="14"/>
          </p:nvPr>
        </p:nvSpPr>
        <p:spPr>
          <a:xfrm>
            <a:off x="539751" y="978476"/>
            <a:ext cx="2573839" cy="2968491"/>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Tree>
    <p:extLst>
      <p:ext uri="{BB962C8B-B14F-4D97-AF65-F5344CB8AC3E}">
        <p14:creationId xmlns:p14="http://schemas.microsoft.com/office/powerpoint/2010/main" val="435644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8" name="Content Placeholder 3"/>
          <p:cNvSpPr>
            <a:spLocks noGrp="1"/>
          </p:cNvSpPr>
          <p:nvPr>
            <p:ph sz="half" idx="2" hasCustomPrompt="1"/>
          </p:nvPr>
        </p:nvSpPr>
        <p:spPr>
          <a:xfrm>
            <a:off x="1692275" y="268288"/>
            <a:ext cx="6950828" cy="4627803"/>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&lt;Image&gt;</a:t>
            </a:r>
          </a:p>
        </p:txBody>
      </p:sp>
    </p:spTree>
    <p:extLst>
      <p:ext uri="{BB962C8B-B14F-4D97-AF65-F5344CB8AC3E}">
        <p14:creationId xmlns:p14="http://schemas.microsoft.com/office/powerpoint/2010/main" val="222977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9C85-0441-4CE5-B1A0-2EDED94F8645}"/>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C6832015-F3CF-4BB0-88B0-A67071FC9F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6A90CF8E-67AB-47EF-B6B7-FECE4B1DE35B}"/>
              </a:ext>
            </a:extLst>
          </p:cNvPr>
          <p:cNvSpPr>
            <a:spLocks noGrp="1"/>
          </p:cNvSpPr>
          <p:nvPr>
            <p:ph type="dt" sz="half" idx="10"/>
          </p:nvPr>
        </p:nvSpPr>
        <p:spPr/>
        <p:txBody>
          <a:bodyPr/>
          <a:lstStyle/>
          <a:p>
            <a:fld id="{3D2AF8FD-848F-4C8D-8D9D-ABE10453F84A}" type="datetimeFigureOut">
              <a:rPr lang="de-CH" smtClean="0"/>
              <a:t>31.01.2018</a:t>
            </a:fld>
            <a:endParaRPr lang="de-CH"/>
          </a:p>
        </p:txBody>
      </p:sp>
      <p:sp>
        <p:nvSpPr>
          <p:cNvPr id="5" name="Footer Placeholder 4">
            <a:extLst>
              <a:ext uri="{FF2B5EF4-FFF2-40B4-BE49-F238E27FC236}">
                <a16:creationId xmlns:a16="http://schemas.microsoft.com/office/drawing/2014/main" id="{68FD05F5-2C69-4828-B52D-CF43C97860D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574564D1-C0D0-4112-B6E0-ED6566C6CA92}"/>
              </a:ext>
            </a:extLst>
          </p:cNvPr>
          <p:cNvSpPr>
            <a:spLocks noGrp="1"/>
          </p:cNvSpPr>
          <p:nvPr>
            <p:ph type="sldNum" sz="quarter" idx="12"/>
          </p:nvPr>
        </p:nvSpPr>
        <p:spPr/>
        <p:txBody>
          <a:bodyPr/>
          <a:lstStyle/>
          <a:p>
            <a:fld id="{83198136-57D3-4866-B45C-1EAC9CEC41DB}" type="slidenum">
              <a:rPr lang="de-CH" smtClean="0"/>
              <a:t>‹#›</a:t>
            </a:fld>
            <a:endParaRPr lang="de-CH"/>
          </a:p>
        </p:txBody>
      </p:sp>
    </p:spTree>
    <p:extLst>
      <p:ext uri="{BB962C8B-B14F-4D97-AF65-F5344CB8AC3E}">
        <p14:creationId xmlns:p14="http://schemas.microsoft.com/office/powerpoint/2010/main" val="352629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 y="0"/>
            <a:ext cx="9141286" cy="5143497"/>
          </a:xfrm>
          <a:prstGeom prst="rect">
            <a:avLst/>
          </a:prstGeom>
        </p:spPr>
      </p:pic>
      <p:sp>
        <p:nvSpPr>
          <p:cNvPr id="2" name="Title Placeholder 1"/>
          <p:cNvSpPr>
            <a:spLocks noGrp="1"/>
          </p:cNvSpPr>
          <p:nvPr>
            <p:ph type="title"/>
          </p:nvPr>
        </p:nvSpPr>
        <p:spPr>
          <a:xfrm>
            <a:off x="1692275" y="265497"/>
            <a:ext cx="6983413" cy="857250"/>
          </a:xfrm>
          <a:prstGeom prst="rect">
            <a:avLst/>
          </a:prstGeom>
        </p:spPr>
        <p:txBody>
          <a:bodyPr vert="horz" lIns="91440" tIns="45720" rIns="91440" bIns="45720" rtlCol="0" anchor="t">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1692275" y="1159977"/>
            <a:ext cx="6983413" cy="360649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5050226"/>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4" r:id="rId3"/>
    <p:sldLayoutId id="2147483650" r:id="rId4"/>
    <p:sldLayoutId id="2147483651" r:id="rId5"/>
    <p:sldLayoutId id="2147483663" r:id="rId6"/>
  </p:sldLayoutIdLst>
  <p:txStyles>
    <p:titleStyle>
      <a:lvl1pPr algn="l" defTabSz="457200" rtl="0" eaLnBrk="1" latinLnBrk="0" hangingPunct="1">
        <a:spcBef>
          <a:spcPct val="0"/>
        </a:spcBef>
        <a:buNone/>
        <a:defRPr sz="4400" kern="1200">
          <a:solidFill>
            <a:schemeClr val="accent1"/>
          </a:solidFill>
          <a:latin typeface="+mj-lt"/>
          <a:ea typeface="+mj-ea"/>
          <a:cs typeface="Segoe UI Light" panose="020B0502040204020203" pitchFamily="34" charset="0"/>
        </a:defRPr>
      </a:lvl1pPr>
    </p:titleStyle>
    <p:bodyStyle>
      <a:lvl1pPr marL="11112" indent="0" algn="l" defTabSz="457200" rtl="0" eaLnBrk="1" latinLnBrk="0" hangingPunct="1">
        <a:spcBef>
          <a:spcPct val="20000"/>
        </a:spcBef>
        <a:buClr>
          <a:schemeClr val="accent2"/>
        </a:buClr>
        <a:buSzPct val="125000"/>
        <a:buFont typeface="Lucida Grande"/>
        <a:buNone/>
        <a:tabLst/>
        <a:defRPr sz="30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1pPr>
      <a:lvl2pPr marL="742950" indent="-285750" algn="l" defTabSz="457200" rtl="0" eaLnBrk="1" latinLnBrk="0" hangingPunct="1">
        <a:spcBef>
          <a:spcPct val="20000"/>
        </a:spcBef>
        <a:buClr>
          <a:schemeClr val="accent2"/>
        </a:buClr>
        <a:buSzPct val="125000"/>
        <a:buFont typeface="Lucida Grande"/>
        <a:buChar char="■"/>
        <a:defRPr sz="28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457200" rtl="0" eaLnBrk="1" latinLnBrk="0" hangingPunct="1">
        <a:spcBef>
          <a:spcPct val="20000"/>
        </a:spcBef>
        <a:buClr>
          <a:schemeClr val="accent2"/>
        </a:buClr>
        <a:buSzPct val="125000"/>
        <a:buFont typeface="Lucida Grande"/>
        <a:buChar char="■"/>
        <a:defRPr sz="24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457200" rtl="0" eaLnBrk="1" latinLnBrk="0" hangingPunct="1">
        <a:spcBef>
          <a:spcPct val="20000"/>
        </a:spcBef>
        <a:buClr>
          <a:schemeClr val="accent2"/>
        </a:buClr>
        <a:buSzPct val="125000"/>
        <a:buFont typeface="Lucida Grande"/>
        <a:buChar char="■"/>
        <a:defRPr sz="20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457200" rtl="0" eaLnBrk="1" latinLnBrk="0" hangingPunct="1">
        <a:spcBef>
          <a:spcPct val="20000"/>
        </a:spcBef>
        <a:buClr>
          <a:schemeClr val="accent2"/>
        </a:buClr>
        <a:buSzPct val="125000"/>
        <a:buFont typeface="Lucida Grande"/>
        <a:buChar char="■"/>
        <a:defRPr sz="20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9" userDrawn="1">
          <p15:clr>
            <a:srgbClr val="F26B43"/>
          </p15:clr>
        </p15:guide>
        <p15:guide id="2" pos="10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fr.wikipedia.org/wiki/Twitter" TargetMode="External"/><Relationship Id="rId2" Type="http://schemas.openxmlformats.org/officeDocument/2006/relationships/image" Target="../media/image4.png&amp;ehk=O5WHjpNyrxMlUFrMTZNwug&amp;r=0&amp;pid=OfficeInsert"/><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amp;ehk=wyH6rXcBKKimfBh8WCBSqQ&amp;r=0&amp;pid=OfficeInsert"/><Relationship Id="rId13" Type="http://schemas.openxmlformats.org/officeDocument/2006/relationships/hyperlink" Target="http://www.sixteensmallstones.org/wordpress-login-security/" TargetMode="External"/><Relationship Id="rId18" Type="http://schemas.openxmlformats.org/officeDocument/2006/relationships/image" Target="../media/image29.png&amp;ehk=sZtJCQMRfmxQTcQ5nQ5BXA&amp;r=0&amp;pid=OfficeInsert"/><Relationship Id="rId26" Type="http://schemas.openxmlformats.org/officeDocument/2006/relationships/image" Target="../media/image35.png"/><Relationship Id="rId3" Type="http://schemas.openxmlformats.org/officeDocument/2006/relationships/image" Target="../media/image21.png"/><Relationship Id="rId21" Type="http://schemas.openxmlformats.org/officeDocument/2006/relationships/hyperlink" Target="http://commons.wikimedia.org/wiki/File:GitHub_logo_2013_padded.svg" TargetMode="External"/><Relationship Id="rId7" Type="http://schemas.openxmlformats.org/officeDocument/2006/relationships/image" Target="../media/image23.svg"/><Relationship Id="rId12" Type="http://schemas.openxmlformats.org/officeDocument/2006/relationships/image" Target="../media/image26.png&amp;ehk=okO8i7HahIYMnVNcDLi3CA&amp;r=0&amp;pid=OfficeInsert"/><Relationship Id="rId17" Type="http://schemas.openxmlformats.org/officeDocument/2006/relationships/hyperlink" Target="http://iambusychangingtheworld.blogspot.com/2013/09/python-write-dictionary-data-to-csv-file.html" TargetMode="External"/><Relationship Id="rId25" Type="http://schemas.openxmlformats.org/officeDocument/2006/relationships/image" Target="../media/image34.svg"/><Relationship Id="rId2" Type="http://schemas.openxmlformats.org/officeDocument/2006/relationships/notesSlide" Target="../notesSlides/notesSlide9.xml"/><Relationship Id="rId16" Type="http://schemas.openxmlformats.org/officeDocument/2006/relationships/image" Target="../media/image28.png&amp;ehk=ZjaJbUuE3cH1ak4LoIZ70A&amp;r=0&amp;pid=OfficeInsert"/><Relationship Id="rId20" Type="http://schemas.openxmlformats.org/officeDocument/2006/relationships/image" Target="../media/image30.png&amp;ehk=Oo4gH2IZSsJyGOM"/><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hyperlink" Target="https://commons.wikimedia.org/wiki/File:Mariadb-seal-flat-browntext.png" TargetMode="External"/><Relationship Id="rId24" Type="http://schemas.openxmlformats.org/officeDocument/2006/relationships/image" Target="../media/image33.png"/><Relationship Id="rId5" Type="http://schemas.openxmlformats.org/officeDocument/2006/relationships/hyperlink" Target="https://creativecommons.org/licenses/by-sa/3.0/" TargetMode="External"/><Relationship Id="rId15" Type="http://schemas.openxmlformats.org/officeDocument/2006/relationships/hyperlink" Target="http://commons.wikimedia.org/wiki/Image:Ubuntu_logo_copyleft_1.svg?uselang=it" TargetMode="External"/><Relationship Id="rId23" Type="http://schemas.openxmlformats.org/officeDocument/2006/relationships/image" Target="../media/image32.svg"/><Relationship Id="rId28" Type="http://schemas.openxmlformats.org/officeDocument/2006/relationships/image" Target="../media/image37.gif"/><Relationship Id="rId10" Type="http://schemas.openxmlformats.org/officeDocument/2006/relationships/image" Target="../media/image25.png&amp;ehk=l2pGbqZRCZgwjv3lcZhaJA&amp;r=0&amp;pid=OfficeInsert"/><Relationship Id="rId19" Type="http://schemas.openxmlformats.org/officeDocument/2006/relationships/hyperlink" Target="https://commons.wikimedia.org/wiki/file:application-x-php.svg" TargetMode="External"/><Relationship Id="rId4" Type="http://schemas.openxmlformats.org/officeDocument/2006/relationships/hyperlink" Target="https://commons.wikimedia.org/wiki/File:Logo-ubuntu_cof-white_orange-hex.svg" TargetMode="External"/><Relationship Id="rId9" Type="http://schemas.openxmlformats.org/officeDocument/2006/relationships/hyperlink" Target="http://codegolf.stackexchange.com/questions/16587/shortest-code-to-print-a-smiley-face" TargetMode="External"/><Relationship Id="rId14" Type="http://schemas.openxmlformats.org/officeDocument/2006/relationships/image" Target="../media/image27.png&amp;ehk=hFTDSGKBLONehSAPc"/><Relationship Id="rId22" Type="http://schemas.openxmlformats.org/officeDocument/2006/relationships/image" Target="../media/image31.png"/><Relationship Id="rId27" Type="http://schemas.openxmlformats.org/officeDocument/2006/relationships/image" Target="../media/image3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blogs.msdn.microsoft.com/devtestlab/" TargetMode="External"/><Relationship Id="rId2" Type="http://schemas.openxmlformats.org/officeDocument/2006/relationships/hyperlink" Target="http://aka.ms/adt" TargetMode="External"/><Relationship Id="rId1" Type="http://schemas.openxmlformats.org/officeDocument/2006/relationships/slideLayout" Target="../slideLayouts/slideLayout3.xml"/><Relationship Id="rId6" Type="http://schemas.openxmlformats.org/officeDocument/2006/relationships/hyperlink" Target="https://github.com/Azure/azure-devtestlab" TargetMode="External"/><Relationship Id="rId5" Type="http://schemas.openxmlformats.org/officeDocument/2006/relationships/hyperlink" Target="https://social.msdn.microsoft.com/Forums/en-US/home?forum=AzureDevTestLabs" TargetMode="External"/><Relationship Id="rId4" Type="http://schemas.openxmlformats.org/officeDocument/2006/relationships/hyperlink" Target="https://docs.microsoft.com/en-us/azure/devtest-lab/devtest-lab-overview"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386179" y="843558"/>
            <a:ext cx="5040560" cy="2281863"/>
          </a:xfrm>
        </p:spPr>
        <p:txBody>
          <a:bodyPr anchor="t">
            <a:normAutofit/>
          </a:bodyPr>
          <a:lstStyle/>
          <a:p>
            <a:r>
              <a:rPr lang="en-US" dirty="0"/>
              <a:t>Azure </a:t>
            </a:r>
            <a:r>
              <a:rPr lang="en-US" dirty="0" err="1"/>
              <a:t>DevTest</a:t>
            </a:r>
            <a:r>
              <a:rPr lang="en-US" dirty="0"/>
              <a:t> Labs -</a:t>
            </a:r>
            <a:br>
              <a:rPr lang="en-US" dirty="0"/>
            </a:br>
            <a:r>
              <a:rPr lang="en-US" dirty="0"/>
              <a:t>What the heck is it?</a:t>
            </a:r>
          </a:p>
        </p:txBody>
      </p:sp>
      <p:sp>
        <p:nvSpPr>
          <p:cNvPr id="3" name="Untertitel 2"/>
          <p:cNvSpPr>
            <a:spLocks noGrp="1"/>
          </p:cNvSpPr>
          <p:nvPr>
            <p:ph type="subTitle" idx="1"/>
          </p:nvPr>
        </p:nvSpPr>
        <p:spPr>
          <a:xfrm>
            <a:off x="3386179" y="2772587"/>
            <a:ext cx="4426181" cy="1608584"/>
          </a:xfrm>
        </p:spPr>
        <p:txBody>
          <a:bodyPr>
            <a:normAutofit/>
          </a:bodyPr>
          <a:lstStyle/>
          <a:p>
            <a:r>
              <a:rPr lang="en-US" sz="1600" dirty="0"/>
              <a:t>Stefan Johner</a:t>
            </a:r>
          </a:p>
          <a:p>
            <a:r>
              <a:rPr lang="en-US" sz="1600" dirty="0"/>
              <a:t>https://blog.jhnr.ch</a:t>
            </a:r>
          </a:p>
          <a:p>
            <a:r>
              <a:rPr lang="en-US" sz="1600" dirty="0"/>
              <a:t>     @</a:t>
            </a:r>
            <a:r>
              <a:rPr lang="en-US" sz="1600" dirty="0" err="1"/>
              <a:t>JohnerStefan</a:t>
            </a:r>
            <a:endParaRPr lang="en-US" sz="1600" dirty="0"/>
          </a:p>
          <a:p>
            <a:r>
              <a:rPr lang="en-US" sz="1600" dirty="0"/>
              <a:t>     </a:t>
            </a:r>
            <a:endParaRPr lang="en-US" sz="1600" u="sng" dirty="0"/>
          </a:p>
        </p:txBody>
      </p:sp>
      <p:pic>
        <p:nvPicPr>
          <p:cNvPr id="8" name="Picture 7">
            <a:extLst>
              <a:ext uri="{FF2B5EF4-FFF2-40B4-BE49-F238E27FC236}">
                <a16:creationId xmlns:a16="http://schemas.microsoft.com/office/drawing/2014/main" id="{4345DE23-E5F8-41D1-8FCF-1FAB81D882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458187" y="3456384"/>
            <a:ext cx="240352" cy="195486"/>
          </a:xfrm>
          <a:prstGeom prst="rect">
            <a:avLst/>
          </a:prstGeom>
        </p:spPr>
      </p:pic>
    </p:spTree>
    <p:extLst>
      <p:ext uri="{BB962C8B-B14F-4D97-AF65-F5344CB8AC3E}">
        <p14:creationId xmlns:p14="http://schemas.microsoft.com/office/powerpoint/2010/main" val="4140724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6DB43BDD-F9C2-43B7-B530-A282EB1C6697}"/>
              </a:ext>
            </a:extLst>
          </p:cNvPr>
          <p:cNvSpPr/>
          <p:nvPr/>
        </p:nvSpPr>
        <p:spPr>
          <a:xfrm>
            <a:off x="2702178" y="1111574"/>
            <a:ext cx="3836346" cy="3600400"/>
          </a:xfrm>
          <a:prstGeom prst="cloud">
            <a:avLst/>
          </a:prstGeom>
          <a:solidFill>
            <a:schemeClr val="accent5">
              <a:lumMod val="20000"/>
              <a:lumOff val="80000"/>
            </a:schemeClr>
          </a:solid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1EC18-46BA-4276-9A24-E62B727D3083}"/>
              </a:ext>
            </a:extLst>
          </p:cNvPr>
          <p:cNvSpPr>
            <a:spLocks noGrp="1"/>
          </p:cNvSpPr>
          <p:nvPr>
            <p:ph type="title"/>
          </p:nvPr>
        </p:nvSpPr>
        <p:spPr>
          <a:xfrm>
            <a:off x="179512" y="268675"/>
            <a:ext cx="8496176" cy="857250"/>
          </a:xfrm>
        </p:spPr>
        <p:txBody>
          <a:bodyPr/>
          <a:lstStyle/>
          <a:p>
            <a:r>
              <a:rPr lang="en-US" dirty="0"/>
              <a:t>Behind The Scenes</a:t>
            </a:r>
            <a:endParaRPr lang="de-CH" dirty="0"/>
          </a:p>
        </p:txBody>
      </p:sp>
      <p:pic>
        <p:nvPicPr>
          <p:cNvPr id="6" name="Picture 5">
            <a:extLst>
              <a:ext uri="{FF2B5EF4-FFF2-40B4-BE49-F238E27FC236}">
                <a16:creationId xmlns:a16="http://schemas.microsoft.com/office/drawing/2014/main" id="{37007476-05DE-47E1-BE31-E0814DD3D227}"/>
              </a:ext>
            </a:extLst>
          </p:cNvPr>
          <p:cNvPicPr>
            <a:picLocks noChangeAspect="1"/>
          </p:cNvPicPr>
          <p:nvPr/>
        </p:nvPicPr>
        <p:blipFill>
          <a:blip r:embed="rId3"/>
          <a:stretch>
            <a:fillRect/>
          </a:stretch>
        </p:blipFill>
        <p:spPr>
          <a:xfrm>
            <a:off x="3441708" y="1835687"/>
            <a:ext cx="858836" cy="1028795"/>
          </a:xfrm>
          <a:prstGeom prst="rect">
            <a:avLst/>
          </a:prstGeom>
        </p:spPr>
      </p:pic>
      <p:pic>
        <p:nvPicPr>
          <p:cNvPr id="7" name="Picture 6">
            <a:extLst>
              <a:ext uri="{FF2B5EF4-FFF2-40B4-BE49-F238E27FC236}">
                <a16:creationId xmlns:a16="http://schemas.microsoft.com/office/drawing/2014/main" id="{3D9C0BDA-876F-4843-9B80-86BEE48BF7FA}"/>
              </a:ext>
            </a:extLst>
          </p:cNvPr>
          <p:cNvPicPr>
            <a:picLocks noChangeAspect="1"/>
          </p:cNvPicPr>
          <p:nvPr/>
        </p:nvPicPr>
        <p:blipFill>
          <a:blip r:embed="rId4"/>
          <a:stretch>
            <a:fillRect/>
          </a:stretch>
        </p:blipFill>
        <p:spPr>
          <a:xfrm>
            <a:off x="7030049" y="1665018"/>
            <a:ext cx="1262426" cy="794510"/>
          </a:xfrm>
          <a:prstGeom prst="rect">
            <a:avLst/>
          </a:prstGeom>
        </p:spPr>
      </p:pic>
      <p:pic>
        <p:nvPicPr>
          <p:cNvPr id="8" name="Picture 7">
            <a:extLst>
              <a:ext uri="{FF2B5EF4-FFF2-40B4-BE49-F238E27FC236}">
                <a16:creationId xmlns:a16="http://schemas.microsoft.com/office/drawing/2014/main" id="{CE29C72B-CC03-49A4-AEF6-E25C9D5022C7}"/>
              </a:ext>
            </a:extLst>
          </p:cNvPr>
          <p:cNvPicPr>
            <a:picLocks noChangeAspect="1"/>
          </p:cNvPicPr>
          <p:nvPr/>
        </p:nvPicPr>
        <p:blipFill>
          <a:blip r:embed="rId5"/>
          <a:stretch>
            <a:fillRect/>
          </a:stretch>
        </p:blipFill>
        <p:spPr>
          <a:xfrm>
            <a:off x="474529" y="1987284"/>
            <a:ext cx="1499384" cy="1484051"/>
          </a:xfrm>
          <a:prstGeom prst="rect">
            <a:avLst/>
          </a:prstGeom>
        </p:spPr>
      </p:pic>
      <p:pic>
        <p:nvPicPr>
          <p:cNvPr id="9" name="Picture 8">
            <a:extLst>
              <a:ext uri="{FF2B5EF4-FFF2-40B4-BE49-F238E27FC236}">
                <a16:creationId xmlns:a16="http://schemas.microsoft.com/office/drawing/2014/main" id="{B8524932-7AFB-4158-B599-A8B0CE1A8131}"/>
              </a:ext>
            </a:extLst>
          </p:cNvPr>
          <p:cNvPicPr>
            <a:picLocks noChangeAspect="1"/>
          </p:cNvPicPr>
          <p:nvPr/>
        </p:nvPicPr>
        <p:blipFill>
          <a:blip r:embed="rId6"/>
          <a:stretch>
            <a:fillRect/>
          </a:stretch>
        </p:blipFill>
        <p:spPr>
          <a:xfrm>
            <a:off x="3048521" y="3172345"/>
            <a:ext cx="1402211" cy="636545"/>
          </a:xfrm>
          <a:prstGeom prst="rect">
            <a:avLst/>
          </a:prstGeom>
        </p:spPr>
      </p:pic>
      <p:pic>
        <p:nvPicPr>
          <p:cNvPr id="10" name="Picture 9">
            <a:extLst>
              <a:ext uri="{FF2B5EF4-FFF2-40B4-BE49-F238E27FC236}">
                <a16:creationId xmlns:a16="http://schemas.microsoft.com/office/drawing/2014/main" id="{6EF1EFD6-93DF-4401-831B-984E235884AA}"/>
              </a:ext>
            </a:extLst>
          </p:cNvPr>
          <p:cNvPicPr>
            <a:picLocks noChangeAspect="1"/>
          </p:cNvPicPr>
          <p:nvPr/>
        </p:nvPicPr>
        <p:blipFill>
          <a:blip r:embed="rId7"/>
          <a:stretch>
            <a:fillRect/>
          </a:stretch>
        </p:blipFill>
        <p:spPr>
          <a:xfrm>
            <a:off x="4578168" y="1835687"/>
            <a:ext cx="1385948" cy="872248"/>
          </a:xfrm>
          <a:prstGeom prst="rect">
            <a:avLst/>
          </a:prstGeom>
        </p:spPr>
      </p:pic>
      <p:sp>
        <p:nvSpPr>
          <p:cNvPr id="15" name="Arrow: Left 14">
            <a:extLst>
              <a:ext uri="{FF2B5EF4-FFF2-40B4-BE49-F238E27FC236}">
                <a16:creationId xmlns:a16="http://schemas.microsoft.com/office/drawing/2014/main" id="{F44E53DF-A365-4737-8FE5-DD3B635CBF36}"/>
              </a:ext>
            </a:extLst>
          </p:cNvPr>
          <p:cNvSpPr/>
          <p:nvPr/>
        </p:nvSpPr>
        <p:spPr>
          <a:xfrm flipH="1">
            <a:off x="2237981" y="2495523"/>
            <a:ext cx="712202" cy="467571"/>
          </a:xfrm>
          <a:prstGeom prst="leftArrow">
            <a:avLst/>
          </a:prstGeom>
          <a:solidFill>
            <a:srgbClr val="A2C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7" name="Arrow: Left 16">
            <a:extLst>
              <a:ext uri="{FF2B5EF4-FFF2-40B4-BE49-F238E27FC236}">
                <a16:creationId xmlns:a16="http://schemas.microsoft.com/office/drawing/2014/main" id="{4F74EC62-4017-4349-ADCB-2CFA45AE0AEF}"/>
              </a:ext>
            </a:extLst>
          </p:cNvPr>
          <p:cNvSpPr/>
          <p:nvPr/>
        </p:nvSpPr>
        <p:spPr>
          <a:xfrm rot="10800000">
            <a:off x="6335535" y="2495522"/>
            <a:ext cx="683603" cy="467571"/>
          </a:xfrm>
          <a:prstGeom prst="leftArrow">
            <a:avLst/>
          </a:prstGeom>
          <a:solidFill>
            <a:srgbClr val="A2C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pic>
        <p:nvPicPr>
          <p:cNvPr id="3" name="Picture 2">
            <a:extLst>
              <a:ext uri="{FF2B5EF4-FFF2-40B4-BE49-F238E27FC236}">
                <a16:creationId xmlns:a16="http://schemas.microsoft.com/office/drawing/2014/main" id="{09F411C8-ABD7-48B8-860C-5606378F5558}"/>
              </a:ext>
            </a:extLst>
          </p:cNvPr>
          <p:cNvPicPr>
            <a:picLocks noChangeAspect="1"/>
          </p:cNvPicPr>
          <p:nvPr/>
        </p:nvPicPr>
        <p:blipFill>
          <a:blip r:embed="rId8"/>
          <a:stretch>
            <a:fillRect/>
          </a:stretch>
        </p:blipFill>
        <p:spPr>
          <a:xfrm>
            <a:off x="4578168" y="2864482"/>
            <a:ext cx="1120615" cy="998241"/>
          </a:xfrm>
          <a:prstGeom prst="rect">
            <a:avLst/>
          </a:prstGeom>
        </p:spPr>
      </p:pic>
      <p:pic>
        <p:nvPicPr>
          <p:cNvPr id="18" name="Picture 17">
            <a:extLst>
              <a:ext uri="{FF2B5EF4-FFF2-40B4-BE49-F238E27FC236}">
                <a16:creationId xmlns:a16="http://schemas.microsoft.com/office/drawing/2014/main" id="{51C61AEE-2A2D-4530-8D3A-2137A9A5D2AA}"/>
              </a:ext>
            </a:extLst>
          </p:cNvPr>
          <p:cNvPicPr>
            <a:picLocks noChangeAspect="1"/>
          </p:cNvPicPr>
          <p:nvPr/>
        </p:nvPicPr>
        <p:blipFill>
          <a:blip r:embed="rId4"/>
          <a:stretch>
            <a:fillRect/>
          </a:stretch>
        </p:blipFill>
        <p:spPr>
          <a:xfrm>
            <a:off x="7035881" y="2433839"/>
            <a:ext cx="1262426" cy="794510"/>
          </a:xfrm>
          <a:prstGeom prst="rect">
            <a:avLst/>
          </a:prstGeom>
        </p:spPr>
      </p:pic>
      <p:pic>
        <p:nvPicPr>
          <p:cNvPr id="19" name="Picture 18">
            <a:extLst>
              <a:ext uri="{FF2B5EF4-FFF2-40B4-BE49-F238E27FC236}">
                <a16:creationId xmlns:a16="http://schemas.microsoft.com/office/drawing/2014/main" id="{F1081A60-228D-4105-9EDC-2BA4AABD4595}"/>
              </a:ext>
            </a:extLst>
          </p:cNvPr>
          <p:cNvPicPr>
            <a:picLocks noChangeAspect="1"/>
          </p:cNvPicPr>
          <p:nvPr/>
        </p:nvPicPr>
        <p:blipFill>
          <a:blip r:embed="rId4"/>
          <a:stretch>
            <a:fillRect/>
          </a:stretch>
        </p:blipFill>
        <p:spPr>
          <a:xfrm>
            <a:off x="7041713" y="3202660"/>
            <a:ext cx="1262426" cy="794510"/>
          </a:xfrm>
          <a:prstGeom prst="rect">
            <a:avLst/>
          </a:prstGeom>
        </p:spPr>
      </p:pic>
    </p:spTree>
    <p:extLst>
      <p:ext uri="{BB962C8B-B14F-4D97-AF65-F5344CB8AC3E}">
        <p14:creationId xmlns:p14="http://schemas.microsoft.com/office/powerpoint/2010/main" val="82165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42A01-526E-4810-B155-A91A59050FA9}"/>
              </a:ext>
            </a:extLst>
          </p:cNvPr>
          <p:cNvSpPr>
            <a:spLocks noGrp="1"/>
          </p:cNvSpPr>
          <p:nvPr>
            <p:ph type="title"/>
          </p:nvPr>
        </p:nvSpPr>
        <p:spPr/>
        <p:txBody>
          <a:bodyPr/>
          <a:lstStyle/>
          <a:p>
            <a:r>
              <a:rPr lang="en-US" dirty="0"/>
              <a:t>Control your lab</a:t>
            </a:r>
          </a:p>
        </p:txBody>
      </p:sp>
      <p:sp>
        <p:nvSpPr>
          <p:cNvPr id="64" name="Text Placeholder 63">
            <a:extLst>
              <a:ext uri="{FF2B5EF4-FFF2-40B4-BE49-F238E27FC236}">
                <a16:creationId xmlns:a16="http://schemas.microsoft.com/office/drawing/2014/main" id="{D615E591-A6CA-4228-804D-89C1E44615E9}"/>
              </a:ext>
            </a:extLst>
          </p:cNvPr>
          <p:cNvSpPr>
            <a:spLocks noGrp="1"/>
          </p:cNvSpPr>
          <p:nvPr>
            <p:ph type="body" sz="quarter" idx="10"/>
          </p:nvPr>
        </p:nvSpPr>
        <p:spPr>
          <a:xfrm>
            <a:off x="5076056" y="1895006"/>
            <a:ext cx="3888432" cy="2945331"/>
          </a:xfrm>
        </p:spPr>
        <p:txBody>
          <a:bodyPr>
            <a:normAutofit fontScale="92500" lnSpcReduction="10000"/>
          </a:bodyPr>
          <a:lstStyle/>
          <a:p>
            <a:pPr marL="468312" indent="-457200">
              <a:buFont typeface="Arial" panose="020B0604020202020204" pitchFamily="34" charset="0"/>
              <a:buChar char="•"/>
            </a:pPr>
            <a:r>
              <a:rPr lang="en-US" dirty="0"/>
              <a:t>Access</a:t>
            </a:r>
          </a:p>
          <a:p>
            <a:pPr marL="468312" indent="-457200">
              <a:buFont typeface="Arial" panose="020B0604020202020204" pitchFamily="34" charset="0"/>
              <a:buChar char="•"/>
            </a:pPr>
            <a:r>
              <a:rPr lang="en-US" dirty="0"/>
              <a:t>Images</a:t>
            </a:r>
          </a:p>
          <a:p>
            <a:pPr marL="468312" indent="-457200">
              <a:buFont typeface="Arial" panose="020B0604020202020204" pitchFamily="34" charset="0"/>
              <a:buChar char="•"/>
            </a:pPr>
            <a:r>
              <a:rPr lang="en-US" dirty="0"/>
              <a:t>VM Sizes</a:t>
            </a:r>
          </a:p>
          <a:p>
            <a:pPr marL="468312" indent="-457200">
              <a:buFont typeface="Arial" panose="020B0604020202020204" pitchFamily="34" charset="0"/>
              <a:buChar char="•"/>
            </a:pPr>
            <a:r>
              <a:rPr lang="en-US" dirty="0"/>
              <a:t>Number of VMs</a:t>
            </a:r>
          </a:p>
          <a:p>
            <a:pPr marL="468312" indent="-457200">
              <a:buFont typeface="Arial" panose="020B0604020202020204" pitchFamily="34" charset="0"/>
              <a:buChar char="•"/>
            </a:pPr>
            <a:r>
              <a:rPr lang="en-US" dirty="0"/>
              <a:t>Auto-Start/Shutdown</a:t>
            </a:r>
          </a:p>
          <a:p>
            <a:pPr marL="468312" indent="-457200">
              <a:buFont typeface="Arial" panose="020B0604020202020204" pitchFamily="34" charset="0"/>
              <a:buChar char="•"/>
            </a:pPr>
            <a:r>
              <a:rPr lang="en-US" dirty="0"/>
              <a:t>Virtual Networks</a:t>
            </a:r>
          </a:p>
        </p:txBody>
      </p:sp>
      <p:sp>
        <p:nvSpPr>
          <p:cNvPr id="5" name="Right Bracket 4">
            <a:extLst>
              <a:ext uri="{FF2B5EF4-FFF2-40B4-BE49-F238E27FC236}">
                <a16:creationId xmlns:a16="http://schemas.microsoft.com/office/drawing/2014/main" id="{CBB0C59F-88DB-45C5-BF8D-8654AA62DBE1}"/>
              </a:ext>
            </a:extLst>
          </p:cNvPr>
          <p:cNvSpPr/>
          <p:nvPr/>
        </p:nvSpPr>
        <p:spPr>
          <a:xfrm>
            <a:off x="4583529" y="1419622"/>
            <a:ext cx="144016" cy="2376264"/>
          </a:xfrm>
          <a:prstGeom prst="rightBracket">
            <a:avLst/>
          </a:prstGeom>
          <a:noFill/>
          <a:ln w="57150">
            <a:solidFill>
              <a:schemeClr val="accent2"/>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CD39429F-EAFA-4E06-92DF-0C67DFAFB6D3}"/>
              </a:ext>
            </a:extLst>
          </p:cNvPr>
          <p:cNvSpPr/>
          <p:nvPr/>
        </p:nvSpPr>
        <p:spPr>
          <a:xfrm flipH="1">
            <a:off x="827584" y="1419622"/>
            <a:ext cx="152400" cy="2376264"/>
          </a:xfrm>
          <a:prstGeom prst="rightBracket">
            <a:avLst/>
          </a:prstGeom>
          <a:ln w="57150">
            <a:solidFill>
              <a:schemeClr val="accent2"/>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CA4ABDC6-A1A4-463F-92EF-C50159AF26AE}"/>
              </a:ext>
            </a:extLst>
          </p:cNvPr>
          <p:cNvPicPr>
            <a:picLocks noChangeAspect="1"/>
          </p:cNvPicPr>
          <p:nvPr/>
        </p:nvPicPr>
        <p:blipFill>
          <a:blip r:embed="rId3"/>
          <a:stretch>
            <a:fillRect/>
          </a:stretch>
        </p:blipFill>
        <p:spPr>
          <a:xfrm>
            <a:off x="1907704" y="1665018"/>
            <a:ext cx="1262426" cy="794510"/>
          </a:xfrm>
          <a:prstGeom prst="rect">
            <a:avLst/>
          </a:prstGeom>
        </p:spPr>
      </p:pic>
      <p:pic>
        <p:nvPicPr>
          <p:cNvPr id="8" name="Picture 7">
            <a:extLst>
              <a:ext uri="{FF2B5EF4-FFF2-40B4-BE49-F238E27FC236}">
                <a16:creationId xmlns:a16="http://schemas.microsoft.com/office/drawing/2014/main" id="{007710B4-1741-4FB1-A73D-993C2718625E}"/>
              </a:ext>
            </a:extLst>
          </p:cNvPr>
          <p:cNvPicPr>
            <a:picLocks noChangeAspect="1"/>
          </p:cNvPicPr>
          <p:nvPr/>
        </p:nvPicPr>
        <p:blipFill>
          <a:blip r:embed="rId3"/>
          <a:stretch>
            <a:fillRect/>
          </a:stretch>
        </p:blipFill>
        <p:spPr>
          <a:xfrm>
            <a:off x="3238441" y="1665018"/>
            <a:ext cx="1262426" cy="794510"/>
          </a:xfrm>
          <a:prstGeom prst="rect">
            <a:avLst/>
          </a:prstGeom>
        </p:spPr>
      </p:pic>
      <p:pic>
        <p:nvPicPr>
          <p:cNvPr id="9" name="Picture 8">
            <a:extLst>
              <a:ext uri="{FF2B5EF4-FFF2-40B4-BE49-F238E27FC236}">
                <a16:creationId xmlns:a16="http://schemas.microsoft.com/office/drawing/2014/main" id="{E8175AA3-C2B0-4D8E-9EAB-DD043DC1C240}"/>
              </a:ext>
            </a:extLst>
          </p:cNvPr>
          <p:cNvPicPr>
            <a:picLocks noChangeAspect="1"/>
          </p:cNvPicPr>
          <p:nvPr/>
        </p:nvPicPr>
        <p:blipFill>
          <a:blip r:embed="rId3"/>
          <a:stretch>
            <a:fillRect/>
          </a:stretch>
        </p:blipFill>
        <p:spPr>
          <a:xfrm>
            <a:off x="1896396" y="2607754"/>
            <a:ext cx="1262426" cy="794510"/>
          </a:xfrm>
          <a:prstGeom prst="rect">
            <a:avLst/>
          </a:prstGeom>
        </p:spPr>
      </p:pic>
      <p:pic>
        <p:nvPicPr>
          <p:cNvPr id="10" name="Picture 9">
            <a:extLst>
              <a:ext uri="{FF2B5EF4-FFF2-40B4-BE49-F238E27FC236}">
                <a16:creationId xmlns:a16="http://schemas.microsoft.com/office/drawing/2014/main" id="{31F21A9E-2DEA-4F9B-B2EC-3863FA30E218}"/>
              </a:ext>
            </a:extLst>
          </p:cNvPr>
          <p:cNvPicPr>
            <a:picLocks noChangeAspect="1"/>
          </p:cNvPicPr>
          <p:nvPr/>
        </p:nvPicPr>
        <p:blipFill>
          <a:blip r:embed="rId4"/>
          <a:stretch>
            <a:fillRect/>
          </a:stretch>
        </p:blipFill>
        <p:spPr>
          <a:xfrm flipH="1">
            <a:off x="2250885" y="4083918"/>
            <a:ext cx="576064" cy="756419"/>
          </a:xfrm>
          <a:prstGeom prst="rect">
            <a:avLst/>
          </a:prstGeom>
        </p:spPr>
      </p:pic>
      <p:pic>
        <p:nvPicPr>
          <p:cNvPr id="11" name="Picture 10">
            <a:extLst>
              <a:ext uri="{FF2B5EF4-FFF2-40B4-BE49-F238E27FC236}">
                <a16:creationId xmlns:a16="http://schemas.microsoft.com/office/drawing/2014/main" id="{E00EA49A-4D12-4581-8725-5A4787C98B27}"/>
              </a:ext>
            </a:extLst>
          </p:cNvPr>
          <p:cNvPicPr>
            <a:picLocks noChangeAspect="1"/>
          </p:cNvPicPr>
          <p:nvPr/>
        </p:nvPicPr>
        <p:blipFill>
          <a:blip r:embed="rId4"/>
          <a:stretch>
            <a:fillRect/>
          </a:stretch>
        </p:blipFill>
        <p:spPr>
          <a:xfrm>
            <a:off x="3635896" y="4083918"/>
            <a:ext cx="533645" cy="756419"/>
          </a:xfrm>
          <a:prstGeom prst="rect">
            <a:avLst/>
          </a:prstGeom>
        </p:spPr>
      </p:pic>
      <p:pic>
        <p:nvPicPr>
          <p:cNvPr id="12" name="Picture 11">
            <a:extLst>
              <a:ext uri="{FF2B5EF4-FFF2-40B4-BE49-F238E27FC236}">
                <a16:creationId xmlns:a16="http://schemas.microsoft.com/office/drawing/2014/main" id="{5222A59D-5518-4CC9-95EC-ABBB5B419717}"/>
              </a:ext>
            </a:extLst>
          </p:cNvPr>
          <p:cNvPicPr>
            <a:picLocks noChangeAspect="1"/>
          </p:cNvPicPr>
          <p:nvPr/>
        </p:nvPicPr>
        <p:blipFill>
          <a:blip r:embed="rId3"/>
          <a:stretch>
            <a:fillRect/>
          </a:stretch>
        </p:blipFill>
        <p:spPr>
          <a:xfrm>
            <a:off x="3238441" y="2611928"/>
            <a:ext cx="1262426" cy="794510"/>
          </a:xfrm>
          <a:prstGeom prst="rect">
            <a:avLst/>
          </a:prstGeom>
        </p:spPr>
      </p:pic>
      <p:cxnSp>
        <p:nvCxnSpPr>
          <p:cNvPr id="14" name="Straight Arrow Connector 13">
            <a:extLst>
              <a:ext uri="{FF2B5EF4-FFF2-40B4-BE49-F238E27FC236}">
                <a16:creationId xmlns:a16="http://schemas.microsoft.com/office/drawing/2014/main" id="{FD1C90DB-5AA1-4B8A-9C49-EE113636AF17}"/>
              </a:ext>
            </a:extLst>
          </p:cNvPr>
          <p:cNvCxnSpPr>
            <a:cxnSpLocks/>
            <a:stCxn id="9" idx="2"/>
          </p:cNvCxnSpPr>
          <p:nvPr/>
        </p:nvCxnSpPr>
        <p:spPr>
          <a:xfrm>
            <a:off x="2527609" y="3402264"/>
            <a:ext cx="0" cy="537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326C40B-68BF-46EE-97A3-F2A554CF365C}"/>
              </a:ext>
            </a:extLst>
          </p:cNvPr>
          <p:cNvCxnSpPr>
            <a:cxnSpLocks/>
            <a:stCxn id="12" idx="2"/>
          </p:cNvCxnSpPr>
          <p:nvPr/>
        </p:nvCxnSpPr>
        <p:spPr>
          <a:xfrm>
            <a:off x="3869654" y="3406438"/>
            <a:ext cx="0" cy="53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838AA98-7AC1-41C9-913B-D4E9CCDF5981}"/>
              </a:ext>
            </a:extLst>
          </p:cNvPr>
          <p:cNvGrpSpPr/>
          <p:nvPr/>
        </p:nvGrpSpPr>
        <p:grpSpPr>
          <a:xfrm>
            <a:off x="7157447" y="744071"/>
            <a:ext cx="1165005" cy="1591930"/>
            <a:chOff x="8655589" y="2034529"/>
            <a:chExt cx="2066655" cy="2810233"/>
          </a:xfrm>
        </p:grpSpPr>
        <p:sp>
          <p:nvSpPr>
            <p:cNvPr id="24" name="Freeform 183">
              <a:extLst>
                <a:ext uri="{FF2B5EF4-FFF2-40B4-BE49-F238E27FC236}">
                  <a16:creationId xmlns:a16="http://schemas.microsoft.com/office/drawing/2014/main" id="{7B074DE2-742A-4B00-857E-D98D23A66CDB}"/>
                </a:ext>
              </a:extLst>
            </p:cNvPr>
            <p:cNvSpPr>
              <a:spLocks/>
            </p:cNvSpPr>
            <p:nvPr/>
          </p:nvSpPr>
          <p:spPr bwMode="auto">
            <a:xfrm>
              <a:off x="8655589" y="2512791"/>
              <a:ext cx="2066655" cy="2314514"/>
            </a:xfrm>
            <a:custGeom>
              <a:avLst/>
              <a:gdLst>
                <a:gd name="T0" fmla="*/ 591 w 631"/>
                <a:gd name="T1" fmla="*/ 561 h 711"/>
                <a:gd name="T2" fmla="*/ 356 w 631"/>
                <a:gd name="T3" fmla="*/ 697 h 711"/>
                <a:gd name="T4" fmla="*/ 276 w 631"/>
                <a:gd name="T5" fmla="*/ 697 h 711"/>
                <a:gd name="T6" fmla="*/ 40 w 631"/>
                <a:gd name="T7" fmla="*/ 561 h 711"/>
                <a:gd name="T8" fmla="*/ 0 w 631"/>
                <a:gd name="T9" fmla="*/ 492 h 711"/>
                <a:gd name="T10" fmla="*/ 0 w 631"/>
                <a:gd name="T11" fmla="*/ 220 h 711"/>
                <a:gd name="T12" fmla="*/ 40 w 631"/>
                <a:gd name="T13" fmla="*/ 150 h 711"/>
                <a:gd name="T14" fmla="*/ 275 w 631"/>
                <a:gd name="T15" fmla="*/ 14 h 711"/>
                <a:gd name="T16" fmla="*/ 355 w 631"/>
                <a:gd name="T17" fmla="*/ 14 h 711"/>
                <a:gd name="T18" fmla="*/ 591 w 631"/>
                <a:gd name="T19" fmla="*/ 150 h 711"/>
                <a:gd name="T20" fmla="*/ 631 w 631"/>
                <a:gd name="T21" fmla="*/ 219 h 711"/>
                <a:gd name="T22" fmla="*/ 631 w 631"/>
                <a:gd name="T23" fmla="*/ 491 h 711"/>
                <a:gd name="T24" fmla="*/ 591 w 631"/>
                <a:gd name="T25" fmla="*/ 56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711">
                  <a:moveTo>
                    <a:pt x="591" y="561"/>
                  </a:moveTo>
                  <a:cubicBezTo>
                    <a:pt x="356" y="697"/>
                    <a:pt x="356" y="697"/>
                    <a:pt x="356" y="697"/>
                  </a:cubicBezTo>
                  <a:cubicBezTo>
                    <a:pt x="331" y="711"/>
                    <a:pt x="301" y="711"/>
                    <a:pt x="276" y="697"/>
                  </a:cubicBezTo>
                  <a:cubicBezTo>
                    <a:pt x="40" y="561"/>
                    <a:pt x="40" y="561"/>
                    <a:pt x="40" y="561"/>
                  </a:cubicBezTo>
                  <a:cubicBezTo>
                    <a:pt x="15" y="547"/>
                    <a:pt x="0" y="520"/>
                    <a:pt x="0" y="492"/>
                  </a:cubicBezTo>
                  <a:cubicBezTo>
                    <a:pt x="0" y="220"/>
                    <a:pt x="0" y="220"/>
                    <a:pt x="0" y="220"/>
                  </a:cubicBezTo>
                  <a:cubicBezTo>
                    <a:pt x="0" y="191"/>
                    <a:pt x="15" y="165"/>
                    <a:pt x="40" y="150"/>
                  </a:cubicBezTo>
                  <a:cubicBezTo>
                    <a:pt x="275" y="14"/>
                    <a:pt x="275" y="14"/>
                    <a:pt x="275" y="14"/>
                  </a:cubicBezTo>
                  <a:cubicBezTo>
                    <a:pt x="300" y="0"/>
                    <a:pt x="330" y="0"/>
                    <a:pt x="355" y="14"/>
                  </a:cubicBezTo>
                  <a:cubicBezTo>
                    <a:pt x="591" y="150"/>
                    <a:pt x="591" y="150"/>
                    <a:pt x="591" y="150"/>
                  </a:cubicBezTo>
                  <a:cubicBezTo>
                    <a:pt x="615" y="164"/>
                    <a:pt x="631" y="191"/>
                    <a:pt x="631" y="219"/>
                  </a:cubicBezTo>
                  <a:cubicBezTo>
                    <a:pt x="631" y="491"/>
                    <a:pt x="631" y="491"/>
                    <a:pt x="631" y="491"/>
                  </a:cubicBezTo>
                  <a:cubicBezTo>
                    <a:pt x="631" y="520"/>
                    <a:pt x="616" y="546"/>
                    <a:pt x="591" y="561"/>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D51EB132-8734-4127-AD70-1C2800426E85}"/>
                </a:ext>
              </a:extLst>
            </p:cNvPr>
            <p:cNvGrpSpPr/>
            <p:nvPr/>
          </p:nvGrpSpPr>
          <p:grpSpPr>
            <a:xfrm>
              <a:off x="8858067" y="2034529"/>
              <a:ext cx="1762938" cy="2810233"/>
              <a:chOff x="8858067" y="2034529"/>
              <a:chExt cx="1762938" cy="2810233"/>
            </a:xfrm>
          </p:grpSpPr>
          <p:sp>
            <p:nvSpPr>
              <p:cNvPr id="26" name="Freeform 184">
                <a:extLst>
                  <a:ext uri="{FF2B5EF4-FFF2-40B4-BE49-F238E27FC236}">
                    <a16:creationId xmlns:a16="http://schemas.microsoft.com/office/drawing/2014/main" id="{F11A3960-A69D-45A1-97E6-61CEDEA8759D}"/>
                  </a:ext>
                </a:extLst>
              </p:cNvPr>
              <p:cNvSpPr>
                <a:spLocks/>
              </p:cNvSpPr>
              <p:nvPr/>
            </p:nvSpPr>
            <p:spPr bwMode="auto">
              <a:xfrm>
                <a:off x="9151308" y="3933618"/>
                <a:ext cx="1054273" cy="893688"/>
              </a:xfrm>
              <a:custGeom>
                <a:avLst/>
                <a:gdLst>
                  <a:gd name="T0" fmla="*/ 0 w 322"/>
                  <a:gd name="T1" fmla="*/ 0 h 275"/>
                  <a:gd name="T2" fmla="*/ 0 w 322"/>
                  <a:gd name="T3" fmla="*/ 189 h 275"/>
                  <a:gd name="T4" fmla="*/ 125 w 322"/>
                  <a:gd name="T5" fmla="*/ 261 h 275"/>
                  <a:gd name="T6" fmla="*/ 205 w 322"/>
                  <a:gd name="T7" fmla="*/ 261 h 275"/>
                  <a:gd name="T8" fmla="*/ 322 w 322"/>
                  <a:gd name="T9" fmla="*/ 193 h 275"/>
                  <a:gd name="T10" fmla="*/ 322 w 322"/>
                  <a:gd name="T11" fmla="*/ 0 h 275"/>
                  <a:gd name="T12" fmla="*/ 0 w 32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322" h="275">
                    <a:moveTo>
                      <a:pt x="0" y="0"/>
                    </a:moveTo>
                    <a:cubicBezTo>
                      <a:pt x="0" y="189"/>
                      <a:pt x="0" y="189"/>
                      <a:pt x="0" y="189"/>
                    </a:cubicBezTo>
                    <a:cubicBezTo>
                      <a:pt x="125" y="261"/>
                      <a:pt x="125" y="261"/>
                      <a:pt x="125" y="261"/>
                    </a:cubicBezTo>
                    <a:cubicBezTo>
                      <a:pt x="150" y="275"/>
                      <a:pt x="180" y="275"/>
                      <a:pt x="205" y="261"/>
                    </a:cubicBezTo>
                    <a:cubicBezTo>
                      <a:pt x="322" y="193"/>
                      <a:pt x="322" y="193"/>
                      <a:pt x="322" y="193"/>
                    </a:cubicBezTo>
                    <a:cubicBezTo>
                      <a:pt x="322" y="0"/>
                      <a:pt x="322" y="0"/>
                      <a:pt x="322" y="0"/>
                    </a:cubicBezTo>
                    <a:cubicBezTo>
                      <a:pt x="0" y="0"/>
                      <a:pt x="0" y="0"/>
                      <a:pt x="0" y="0"/>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6">
                <a:extLst>
                  <a:ext uri="{FF2B5EF4-FFF2-40B4-BE49-F238E27FC236}">
                    <a16:creationId xmlns:a16="http://schemas.microsoft.com/office/drawing/2014/main" id="{A90B78D5-E4E1-4740-A251-EA65CCEE57F9}"/>
                  </a:ext>
                </a:extLst>
              </p:cNvPr>
              <p:cNvSpPr>
                <a:spLocks/>
              </p:cNvSpPr>
              <p:nvPr/>
            </p:nvSpPr>
            <p:spPr bwMode="auto">
              <a:xfrm>
                <a:off x="8858067" y="3392516"/>
                <a:ext cx="1630284" cy="1124093"/>
              </a:xfrm>
              <a:custGeom>
                <a:avLst/>
                <a:gdLst>
                  <a:gd name="T0" fmla="*/ 497 w 498"/>
                  <a:gd name="T1" fmla="*/ 298 h 345"/>
                  <a:gd name="T2" fmla="*/ 466 w 498"/>
                  <a:gd name="T3" fmla="*/ 81 h 345"/>
                  <a:gd name="T4" fmla="*/ 371 w 498"/>
                  <a:gd name="T5" fmla="*/ 0 h 345"/>
                  <a:gd name="T6" fmla="*/ 127 w 498"/>
                  <a:gd name="T7" fmla="*/ 0 h 345"/>
                  <a:gd name="T8" fmla="*/ 33 w 498"/>
                  <a:gd name="T9" fmla="*/ 81 h 345"/>
                  <a:gd name="T10" fmla="*/ 0 w 498"/>
                  <a:gd name="T11" fmla="*/ 304 h 345"/>
                  <a:gd name="T12" fmla="*/ 71 w 498"/>
                  <a:gd name="T13" fmla="*/ 345 h 345"/>
                  <a:gd name="T14" fmla="*/ 490 w 498"/>
                  <a:gd name="T15" fmla="*/ 306 h 345"/>
                  <a:gd name="T16" fmla="*/ 497 w 498"/>
                  <a:gd name="T17" fmla="*/ 29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345">
                    <a:moveTo>
                      <a:pt x="497" y="298"/>
                    </a:moveTo>
                    <a:cubicBezTo>
                      <a:pt x="466" y="81"/>
                      <a:pt x="466" y="81"/>
                      <a:pt x="466" y="81"/>
                    </a:cubicBezTo>
                    <a:cubicBezTo>
                      <a:pt x="459" y="34"/>
                      <a:pt x="419" y="0"/>
                      <a:pt x="371" y="0"/>
                    </a:cubicBezTo>
                    <a:cubicBezTo>
                      <a:pt x="127" y="0"/>
                      <a:pt x="127" y="0"/>
                      <a:pt x="127" y="0"/>
                    </a:cubicBezTo>
                    <a:cubicBezTo>
                      <a:pt x="80" y="0"/>
                      <a:pt x="40" y="34"/>
                      <a:pt x="33" y="81"/>
                    </a:cubicBezTo>
                    <a:cubicBezTo>
                      <a:pt x="0" y="304"/>
                      <a:pt x="0" y="304"/>
                      <a:pt x="0" y="304"/>
                    </a:cubicBezTo>
                    <a:cubicBezTo>
                      <a:pt x="71" y="345"/>
                      <a:pt x="71" y="345"/>
                      <a:pt x="71" y="345"/>
                    </a:cubicBezTo>
                    <a:cubicBezTo>
                      <a:pt x="490" y="306"/>
                      <a:pt x="490" y="306"/>
                      <a:pt x="490" y="306"/>
                    </a:cubicBezTo>
                    <a:cubicBezTo>
                      <a:pt x="494" y="306"/>
                      <a:pt x="498" y="302"/>
                      <a:pt x="497" y="298"/>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7">
                <a:extLst>
                  <a:ext uri="{FF2B5EF4-FFF2-40B4-BE49-F238E27FC236}">
                    <a16:creationId xmlns:a16="http://schemas.microsoft.com/office/drawing/2014/main" id="{86210B25-F17F-4706-B9A2-3DFF487A90B6}"/>
                  </a:ext>
                </a:extLst>
              </p:cNvPr>
              <p:cNvSpPr>
                <a:spLocks/>
              </p:cNvSpPr>
              <p:nvPr/>
            </p:nvSpPr>
            <p:spPr bwMode="auto">
              <a:xfrm>
                <a:off x="8896466" y="3392516"/>
                <a:ext cx="1556973" cy="736596"/>
              </a:xfrm>
              <a:custGeom>
                <a:avLst/>
                <a:gdLst>
                  <a:gd name="T0" fmla="*/ 475 w 475"/>
                  <a:gd name="T1" fmla="*/ 226 h 226"/>
                  <a:gd name="T2" fmla="*/ 454 w 475"/>
                  <a:gd name="T3" fmla="*/ 81 h 226"/>
                  <a:gd name="T4" fmla="*/ 359 w 475"/>
                  <a:gd name="T5" fmla="*/ 0 h 226"/>
                  <a:gd name="T6" fmla="*/ 115 w 475"/>
                  <a:gd name="T7" fmla="*/ 0 h 226"/>
                  <a:gd name="T8" fmla="*/ 21 w 475"/>
                  <a:gd name="T9" fmla="*/ 81 h 226"/>
                  <a:gd name="T10" fmla="*/ 0 w 475"/>
                  <a:gd name="T11" fmla="*/ 226 h 226"/>
                  <a:gd name="T12" fmla="*/ 475 w 475"/>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475" h="226">
                    <a:moveTo>
                      <a:pt x="475" y="226"/>
                    </a:moveTo>
                    <a:cubicBezTo>
                      <a:pt x="454" y="81"/>
                      <a:pt x="454" y="81"/>
                      <a:pt x="454" y="81"/>
                    </a:cubicBezTo>
                    <a:cubicBezTo>
                      <a:pt x="447" y="34"/>
                      <a:pt x="407" y="0"/>
                      <a:pt x="359" y="0"/>
                    </a:cubicBezTo>
                    <a:cubicBezTo>
                      <a:pt x="115" y="0"/>
                      <a:pt x="115" y="0"/>
                      <a:pt x="115" y="0"/>
                    </a:cubicBezTo>
                    <a:cubicBezTo>
                      <a:pt x="68" y="0"/>
                      <a:pt x="28" y="34"/>
                      <a:pt x="21" y="81"/>
                    </a:cubicBezTo>
                    <a:cubicBezTo>
                      <a:pt x="0" y="226"/>
                      <a:pt x="0" y="226"/>
                      <a:pt x="0" y="226"/>
                    </a:cubicBezTo>
                    <a:cubicBezTo>
                      <a:pt x="475" y="226"/>
                      <a:pt x="475" y="226"/>
                      <a:pt x="475" y="226"/>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98">
                <a:extLst>
                  <a:ext uri="{FF2B5EF4-FFF2-40B4-BE49-F238E27FC236}">
                    <a16:creationId xmlns:a16="http://schemas.microsoft.com/office/drawing/2014/main" id="{28970BD0-47B9-48E7-AD43-8B86EC51663C}"/>
                  </a:ext>
                </a:extLst>
              </p:cNvPr>
              <p:cNvSpPr>
                <a:spLocks/>
              </p:cNvSpPr>
              <p:nvPr/>
            </p:nvSpPr>
            <p:spPr bwMode="auto">
              <a:xfrm>
                <a:off x="9339820" y="3092293"/>
                <a:ext cx="673759" cy="635356"/>
              </a:xfrm>
              <a:custGeom>
                <a:avLst/>
                <a:gdLst>
                  <a:gd name="T0" fmla="*/ 172 w 206"/>
                  <a:gd name="T1" fmla="*/ 73 h 195"/>
                  <a:gd name="T2" fmla="*/ 172 w 206"/>
                  <a:gd name="T3" fmla="*/ 0 h 195"/>
                  <a:gd name="T4" fmla="*/ 33 w 206"/>
                  <a:gd name="T5" fmla="*/ 0 h 195"/>
                  <a:gd name="T6" fmla="*/ 33 w 206"/>
                  <a:gd name="T7" fmla="*/ 73 h 195"/>
                  <a:gd name="T8" fmla="*/ 14 w 206"/>
                  <a:gd name="T9" fmla="*/ 92 h 195"/>
                  <a:gd name="T10" fmla="*/ 0 w 206"/>
                  <a:gd name="T11" fmla="*/ 92 h 195"/>
                  <a:gd name="T12" fmla="*/ 103 w 206"/>
                  <a:gd name="T13" fmla="*/ 195 h 195"/>
                  <a:gd name="T14" fmla="*/ 206 w 206"/>
                  <a:gd name="T15" fmla="*/ 92 h 195"/>
                  <a:gd name="T16" fmla="*/ 191 w 206"/>
                  <a:gd name="T17" fmla="*/ 92 h 195"/>
                  <a:gd name="T18" fmla="*/ 172 w 206"/>
                  <a:gd name="T19" fmla="*/ 7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95">
                    <a:moveTo>
                      <a:pt x="172" y="73"/>
                    </a:moveTo>
                    <a:cubicBezTo>
                      <a:pt x="172" y="0"/>
                      <a:pt x="172" y="0"/>
                      <a:pt x="172" y="0"/>
                    </a:cubicBezTo>
                    <a:cubicBezTo>
                      <a:pt x="33" y="0"/>
                      <a:pt x="33" y="0"/>
                      <a:pt x="33" y="0"/>
                    </a:cubicBezTo>
                    <a:cubicBezTo>
                      <a:pt x="33" y="73"/>
                      <a:pt x="33" y="73"/>
                      <a:pt x="33" y="73"/>
                    </a:cubicBezTo>
                    <a:cubicBezTo>
                      <a:pt x="33" y="83"/>
                      <a:pt x="25" y="92"/>
                      <a:pt x="14" y="92"/>
                    </a:cubicBezTo>
                    <a:cubicBezTo>
                      <a:pt x="0" y="92"/>
                      <a:pt x="0" y="92"/>
                      <a:pt x="0" y="92"/>
                    </a:cubicBezTo>
                    <a:cubicBezTo>
                      <a:pt x="0" y="148"/>
                      <a:pt x="46" y="195"/>
                      <a:pt x="103" y="195"/>
                    </a:cubicBezTo>
                    <a:cubicBezTo>
                      <a:pt x="159" y="195"/>
                      <a:pt x="206" y="148"/>
                      <a:pt x="206" y="92"/>
                    </a:cubicBezTo>
                    <a:cubicBezTo>
                      <a:pt x="191" y="92"/>
                      <a:pt x="191" y="92"/>
                      <a:pt x="191" y="92"/>
                    </a:cubicBezTo>
                    <a:cubicBezTo>
                      <a:pt x="180" y="92"/>
                      <a:pt x="172" y="83"/>
                      <a:pt x="172" y="73"/>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99">
                <a:extLst>
                  <a:ext uri="{FF2B5EF4-FFF2-40B4-BE49-F238E27FC236}">
                    <a16:creationId xmlns:a16="http://schemas.microsoft.com/office/drawing/2014/main" id="{6CCBF9ED-0313-450D-A151-04EED9532439}"/>
                  </a:ext>
                </a:extLst>
              </p:cNvPr>
              <p:cNvSpPr>
                <a:spLocks/>
              </p:cNvSpPr>
              <p:nvPr/>
            </p:nvSpPr>
            <p:spPr bwMode="auto">
              <a:xfrm>
                <a:off x="9448039" y="3085310"/>
                <a:ext cx="453826" cy="272296"/>
              </a:xfrm>
              <a:custGeom>
                <a:avLst/>
                <a:gdLst>
                  <a:gd name="T0" fmla="*/ 139 w 139"/>
                  <a:gd name="T1" fmla="*/ 21 h 84"/>
                  <a:gd name="T2" fmla="*/ 139 w 139"/>
                  <a:gd name="T3" fmla="*/ 0 h 84"/>
                  <a:gd name="T4" fmla="*/ 0 w 139"/>
                  <a:gd name="T5" fmla="*/ 0 h 84"/>
                  <a:gd name="T6" fmla="*/ 0 w 139"/>
                  <a:gd name="T7" fmla="*/ 82 h 84"/>
                  <a:gd name="T8" fmla="*/ 139 w 139"/>
                  <a:gd name="T9" fmla="*/ 21 h 84"/>
                </a:gdLst>
                <a:ahLst/>
                <a:cxnLst>
                  <a:cxn ang="0">
                    <a:pos x="T0" y="T1"/>
                  </a:cxn>
                  <a:cxn ang="0">
                    <a:pos x="T2" y="T3"/>
                  </a:cxn>
                  <a:cxn ang="0">
                    <a:pos x="T4" y="T5"/>
                  </a:cxn>
                  <a:cxn ang="0">
                    <a:pos x="T6" y="T7"/>
                  </a:cxn>
                  <a:cxn ang="0">
                    <a:pos x="T8" y="T9"/>
                  </a:cxn>
                </a:cxnLst>
                <a:rect l="0" t="0" r="r" b="b"/>
                <a:pathLst>
                  <a:path w="139" h="84">
                    <a:moveTo>
                      <a:pt x="139" y="21"/>
                    </a:moveTo>
                    <a:cubicBezTo>
                      <a:pt x="139" y="0"/>
                      <a:pt x="139" y="0"/>
                      <a:pt x="139" y="0"/>
                    </a:cubicBezTo>
                    <a:cubicBezTo>
                      <a:pt x="0" y="0"/>
                      <a:pt x="0" y="0"/>
                      <a:pt x="0" y="0"/>
                    </a:cubicBezTo>
                    <a:cubicBezTo>
                      <a:pt x="0" y="82"/>
                      <a:pt x="0" y="82"/>
                      <a:pt x="0" y="82"/>
                    </a:cubicBezTo>
                    <a:cubicBezTo>
                      <a:pt x="95" y="84"/>
                      <a:pt x="139" y="21"/>
                      <a:pt x="139" y="21"/>
                    </a:cubicBez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00">
                <a:extLst>
                  <a:ext uri="{FF2B5EF4-FFF2-40B4-BE49-F238E27FC236}">
                    <a16:creationId xmlns:a16="http://schemas.microsoft.com/office/drawing/2014/main" id="{A5DEAC37-96CA-4434-B8D2-6E38216641F8}"/>
                  </a:ext>
                </a:extLst>
              </p:cNvPr>
              <p:cNvSpPr>
                <a:spLocks/>
              </p:cNvSpPr>
              <p:nvPr/>
            </p:nvSpPr>
            <p:spPr bwMode="auto">
              <a:xfrm>
                <a:off x="9161779" y="2125296"/>
                <a:ext cx="1103147" cy="1092674"/>
              </a:xfrm>
              <a:custGeom>
                <a:avLst/>
                <a:gdLst>
                  <a:gd name="T0" fmla="*/ 329 w 336"/>
                  <a:gd name="T1" fmla="*/ 179 h 335"/>
                  <a:gd name="T2" fmla="*/ 156 w 336"/>
                  <a:gd name="T3" fmla="*/ 328 h 335"/>
                  <a:gd name="T4" fmla="*/ 7 w 336"/>
                  <a:gd name="T5" fmla="*/ 155 h 335"/>
                  <a:gd name="T6" fmla="*/ 180 w 336"/>
                  <a:gd name="T7" fmla="*/ 6 h 335"/>
                  <a:gd name="T8" fmla="*/ 329 w 336"/>
                  <a:gd name="T9" fmla="*/ 179 h 335"/>
                </a:gdLst>
                <a:ahLst/>
                <a:cxnLst>
                  <a:cxn ang="0">
                    <a:pos x="T0" y="T1"/>
                  </a:cxn>
                  <a:cxn ang="0">
                    <a:pos x="T2" y="T3"/>
                  </a:cxn>
                  <a:cxn ang="0">
                    <a:pos x="T4" y="T5"/>
                  </a:cxn>
                  <a:cxn ang="0">
                    <a:pos x="T6" y="T7"/>
                  </a:cxn>
                  <a:cxn ang="0">
                    <a:pos x="T8" y="T9"/>
                  </a:cxn>
                </a:cxnLst>
                <a:rect l="0" t="0" r="r" b="b"/>
                <a:pathLst>
                  <a:path w="336" h="335">
                    <a:moveTo>
                      <a:pt x="329" y="179"/>
                    </a:moveTo>
                    <a:cubicBezTo>
                      <a:pt x="322" y="268"/>
                      <a:pt x="245" y="335"/>
                      <a:pt x="156" y="328"/>
                    </a:cubicBezTo>
                    <a:cubicBezTo>
                      <a:pt x="67" y="321"/>
                      <a:pt x="0" y="244"/>
                      <a:pt x="7" y="155"/>
                    </a:cubicBezTo>
                    <a:cubicBezTo>
                      <a:pt x="14" y="66"/>
                      <a:pt x="91" y="0"/>
                      <a:pt x="180" y="6"/>
                    </a:cubicBezTo>
                    <a:cubicBezTo>
                      <a:pt x="269" y="13"/>
                      <a:pt x="336" y="91"/>
                      <a:pt x="329" y="179"/>
                    </a:cubicBezTo>
                    <a:close/>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01">
                <a:extLst>
                  <a:ext uri="{FF2B5EF4-FFF2-40B4-BE49-F238E27FC236}">
                    <a16:creationId xmlns:a16="http://schemas.microsoft.com/office/drawing/2014/main" id="{283D42E4-2DAB-4A46-864D-641B98A36BAC}"/>
                  </a:ext>
                </a:extLst>
              </p:cNvPr>
              <p:cNvSpPr>
                <a:spLocks/>
              </p:cNvSpPr>
              <p:nvPr/>
            </p:nvSpPr>
            <p:spPr bwMode="auto">
              <a:xfrm>
                <a:off x="9221127" y="2422026"/>
                <a:ext cx="785470" cy="865760"/>
              </a:xfrm>
              <a:custGeom>
                <a:avLst/>
                <a:gdLst>
                  <a:gd name="T0" fmla="*/ 99 w 239"/>
                  <a:gd name="T1" fmla="*/ 261 h 265"/>
                  <a:gd name="T2" fmla="*/ 99 w 239"/>
                  <a:gd name="T3" fmla="*/ 261 h 265"/>
                  <a:gd name="T4" fmla="*/ 4 w 239"/>
                  <a:gd name="T5" fmla="*/ 137 h 265"/>
                  <a:gd name="T6" fmla="*/ 14 w 239"/>
                  <a:gd name="T7" fmla="*/ 0 h 265"/>
                  <a:gd name="T8" fmla="*/ 239 w 239"/>
                  <a:gd name="T9" fmla="*/ 17 h 265"/>
                  <a:gd name="T10" fmla="*/ 229 w 239"/>
                  <a:gd name="T11" fmla="*/ 154 h 265"/>
                  <a:gd name="T12" fmla="*/ 99 w 239"/>
                  <a:gd name="T13" fmla="*/ 261 h 265"/>
                </a:gdLst>
                <a:ahLst/>
                <a:cxnLst>
                  <a:cxn ang="0">
                    <a:pos x="T0" y="T1"/>
                  </a:cxn>
                  <a:cxn ang="0">
                    <a:pos x="T2" y="T3"/>
                  </a:cxn>
                  <a:cxn ang="0">
                    <a:pos x="T4" y="T5"/>
                  </a:cxn>
                  <a:cxn ang="0">
                    <a:pos x="T6" y="T7"/>
                  </a:cxn>
                  <a:cxn ang="0">
                    <a:pos x="T8" y="T9"/>
                  </a:cxn>
                  <a:cxn ang="0">
                    <a:pos x="T10" y="T11"/>
                  </a:cxn>
                  <a:cxn ang="0">
                    <a:pos x="T12" y="T13"/>
                  </a:cxn>
                </a:cxnLst>
                <a:rect l="0" t="0" r="r" b="b"/>
                <a:pathLst>
                  <a:path w="239" h="265">
                    <a:moveTo>
                      <a:pt x="99" y="261"/>
                    </a:moveTo>
                    <a:cubicBezTo>
                      <a:pt x="99" y="261"/>
                      <a:pt x="99" y="261"/>
                      <a:pt x="99" y="261"/>
                    </a:cubicBezTo>
                    <a:cubicBezTo>
                      <a:pt x="42" y="256"/>
                      <a:pt x="0" y="195"/>
                      <a:pt x="4" y="137"/>
                    </a:cubicBezTo>
                    <a:cubicBezTo>
                      <a:pt x="14" y="0"/>
                      <a:pt x="14" y="0"/>
                      <a:pt x="14" y="0"/>
                    </a:cubicBezTo>
                    <a:cubicBezTo>
                      <a:pt x="239" y="17"/>
                      <a:pt x="239" y="17"/>
                      <a:pt x="239" y="17"/>
                    </a:cubicBezTo>
                    <a:cubicBezTo>
                      <a:pt x="229" y="154"/>
                      <a:pt x="229" y="154"/>
                      <a:pt x="229" y="154"/>
                    </a:cubicBezTo>
                    <a:cubicBezTo>
                      <a:pt x="224" y="227"/>
                      <a:pt x="156" y="265"/>
                      <a:pt x="99" y="261"/>
                    </a:cubicBez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02">
                <a:extLst>
                  <a:ext uri="{FF2B5EF4-FFF2-40B4-BE49-F238E27FC236}">
                    <a16:creationId xmlns:a16="http://schemas.microsoft.com/office/drawing/2014/main" id="{896EA266-B552-4E4C-8C96-33ECC5EAD63E}"/>
                  </a:ext>
                </a:extLst>
              </p:cNvPr>
              <p:cNvSpPr>
                <a:spLocks/>
              </p:cNvSpPr>
              <p:nvPr/>
            </p:nvSpPr>
            <p:spPr bwMode="auto">
              <a:xfrm>
                <a:off x="9224616" y="2607048"/>
                <a:ext cx="425898" cy="638848"/>
              </a:xfrm>
              <a:custGeom>
                <a:avLst/>
                <a:gdLst>
                  <a:gd name="T0" fmla="*/ 87 w 130"/>
                  <a:gd name="T1" fmla="*/ 98 h 196"/>
                  <a:gd name="T2" fmla="*/ 80 w 130"/>
                  <a:gd name="T3" fmla="*/ 89 h 196"/>
                  <a:gd name="T4" fmla="*/ 83 w 130"/>
                  <a:gd name="T5" fmla="*/ 83 h 196"/>
                  <a:gd name="T6" fmla="*/ 99 w 130"/>
                  <a:gd name="T7" fmla="*/ 43 h 196"/>
                  <a:gd name="T8" fmla="*/ 100 w 130"/>
                  <a:gd name="T9" fmla="*/ 36 h 196"/>
                  <a:gd name="T10" fmla="*/ 76 w 130"/>
                  <a:gd name="T11" fmla="*/ 5 h 196"/>
                  <a:gd name="T12" fmla="*/ 9 w 130"/>
                  <a:gd name="T13" fmla="*/ 0 h 196"/>
                  <a:gd name="T14" fmla="*/ 8 w 130"/>
                  <a:gd name="T15" fmla="*/ 20 h 196"/>
                  <a:gd name="T16" fmla="*/ 5 w 130"/>
                  <a:gd name="T17" fmla="*/ 60 h 196"/>
                  <a:gd name="T18" fmla="*/ 3 w 130"/>
                  <a:gd name="T19" fmla="*/ 81 h 196"/>
                  <a:gd name="T20" fmla="*/ 59 w 130"/>
                  <a:gd name="T21" fmla="*/ 192 h 196"/>
                  <a:gd name="T22" fmla="*/ 67 w 130"/>
                  <a:gd name="T23" fmla="*/ 196 h 196"/>
                  <a:gd name="T24" fmla="*/ 92 w 130"/>
                  <a:gd name="T25" fmla="*/ 130 h 196"/>
                  <a:gd name="T26" fmla="*/ 108 w 130"/>
                  <a:gd name="T27" fmla="*/ 113 h 196"/>
                  <a:gd name="T28" fmla="*/ 130 w 130"/>
                  <a:gd name="T29" fmla="*/ 101 h 196"/>
                  <a:gd name="T30" fmla="*/ 87 w 130"/>
                  <a:gd name="T31" fmla="*/ 9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96">
                    <a:moveTo>
                      <a:pt x="87" y="98"/>
                    </a:moveTo>
                    <a:cubicBezTo>
                      <a:pt x="82" y="98"/>
                      <a:pt x="79" y="94"/>
                      <a:pt x="80" y="89"/>
                    </a:cubicBezTo>
                    <a:cubicBezTo>
                      <a:pt x="80" y="87"/>
                      <a:pt x="81" y="85"/>
                      <a:pt x="83" y="83"/>
                    </a:cubicBezTo>
                    <a:cubicBezTo>
                      <a:pt x="90" y="71"/>
                      <a:pt x="96" y="57"/>
                      <a:pt x="99" y="43"/>
                    </a:cubicBezTo>
                    <a:cubicBezTo>
                      <a:pt x="100" y="36"/>
                      <a:pt x="100" y="36"/>
                      <a:pt x="100" y="36"/>
                    </a:cubicBezTo>
                    <a:cubicBezTo>
                      <a:pt x="103" y="21"/>
                      <a:pt x="92" y="7"/>
                      <a:pt x="76" y="5"/>
                    </a:cubicBezTo>
                    <a:cubicBezTo>
                      <a:pt x="9" y="0"/>
                      <a:pt x="9" y="0"/>
                      <a:pt x="9" y="0"/>
                    </a:cubicBezTo>
                    <a:cubicBezTo>
                      <a:pt x="8" y="20"/>
                      <a:pt x="8" y="20"/>
                      <a:pt x="8" y="20"/>
                    </a:cubicBezTo>
                    <a:cubicBezTo>
                      <a:pt x="5" y="60"/>
                      <a:pt x="5" y="60"/>
                      <a:pt x="5" y="60"/>
                    </a:cubicBezTo>
                    <a:cubicBezTo>
                      <a:pt x="3" y="81"/>
                      <a:pt x="3" y="81"/>
                      <a:pt x="3" y="81"/>
                    </a:cubicBezTo>
                    <a:cubicBezTo>
                      <a:pt x="0" y="125"/>
                      <a:pt x="23" y="170"/>
                      <a:pt x="59" y="192"/>
                    </a:cubicBezTo>
                    <a:cubicBezTo>
                      <a:pt x="61" y="193"/>
                      <a:pt x="64" y="195"/>
                      <a:pt x="67" y="196"/>
                    </a:cubicBezTo>
                    <a:cubicBezTo>
                      <a:pt x="92" y="130"/>
                      <a:pt x="92" y="130"/>
                      <a:pt x="92" y="130"/>
                    </a:cubicBezTo>
                    <a:cubicBezTo>
                      <a:pt x="95" y="123"/>
                      <a:pt x="101" y="117"/>
                      <a:pt x="108" y="113"/>
                    </a:cubicBezTo>
                    <a:cubicBezTo>
                      <a:pt x="130" y="101"/>
                      <a:pt x="130" y="101"/>
                      <a:pt x="130" y="101"/>
                    </a:cubicBezTo>
                    <a:lnTo>
                      <a:pt x="87" y="98"/>
                    </a:ln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3">
                <a:extLst>
                  <a:ext uri="{FF2B5EF4-FFF2-40B4-BE49-F238E27FC236}">
                    <a16:creationId xmlns:a16="http://schemas.microsoft.com/office/drawing/2014/main" id="{DE689ECA-FA6B-4C1F-9C91-4ABD4C02528D}"/>
                  </a:ext>
                </a:extLst>
              </p:cNvPr>
              <p:cNvSpPr>
                <a:spLocks/>
              </p:cNvSpPr>
              <p:nvPr/>
            </p:nvSpPr>
            <p:spPr bwMode="auto">
              <a:xfrm>
                <a:off x="9399166" y="3029455"/>
                <a:ext cx="293241" cy="129168"/>
              </a:xfrm>
              <a:custGeom>
                <a:avLst/>
                <a:gdLst>
                  <a:gd name="T0" fmla="*/ 90 w 90"/>
                  <a:gd name="T1" fmla="*/ 7 h 40"/>
                  <a:gd name="T2" fmla="*/ 42 w 90"/>
                  <a:gd name="T3" fmla="*/ 39 h 40"/>
                  <a:gd name="T4" fmla="*/ 0 w 90"/>
                  <a:gd name="T5" fmla="*/ 0 h 40"/>
                  <a:gd name="T6" fmla="*/ 90 w 90"/>
                  <a:gd name="T7" fmla="*/ 7 h 40"/>
                </a:gdLst>
                <a:ahLst/>
                <a:cxnLst>
                  <a:cxn ang="0">
                    <a:pos x="T0" y="T1"/>
                  </a:cxn>
                  <a:cxn ang="0">
                    <a:pos x="T2" y="T3"/>
                  </a:cxn>
                  <a:cxn ang="0">
                    <a:pos x="T4" y="T5"/>
                  </a:cxn>
                  <a:cxn ang="0">
                    <a:pos x="T6" y="T7"/>
                  </a:cxn>
                </a:cxnLst>
                <a:rect l="0" t="0" r="r" b="b"/>
                <a:pathLst>
                  <a:path w="90" h="40">
                    <a:moveTo>
                      <a:pt x="90" y="7"/>
                    </a:moveTo>
                    <a:cubicBezTo>
                      <a:pt x="79" y="27"/>
                      <a:pt x="61" y="40"/>
                      <a:pt x="42" y="39"/>
                    </a:cubicBezTo>
                    <a:cubicBezTo>
                      <a:pt x="23" y="37"/>
                      <a:pt x="7" y="22"/>
                      <a:pt x="0" y="0"/>
                    </a:cubicBezTo>
                    <a:lnTo>
                      <a:pt x="90" y="7"/>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04">
                <a:extLst>
                  <a:ext uri="{FF2B5EF4-FFF2-40B4-BE49-F238E27FC236}">
                    <a16:creationId xmlns:a16="http://schemas.microsoft.com/office/drawing/2014/main" id="{B7A97CB2-6963-46B1-AFF1-CC5BE7AA176A}"/>
                  </a:ext>
                </a:extLst>
              </p:cNvPr>
              <p:cNvSpPr>
                <a:spLocks/>
              </p:cNvSpPr>
              <p:nvPr/>
            </p:nvSpPr>
            <p:spPr bwMode="auto">
              <a:xfrm>
                <a:off x="9399166" y="3029455"/>
                <a:ext cx="293241" cy="104729"/>
              </a:xfrm>
              <a:custGeom>
                <a:avLst/>
                <a:gdLst>
                  <a:gd name="T0" fmla="*/ 90 w 90"/>
                  <a:gd name="T1" fmla="*/ 7 h 32"/>
                  <a:gd name="T2" fmla="*/ 43 w 90"/>
                  <a:gd name="T3" fmla="*/ 30 h 32"/>
                  <a:gd name="T4" fmla="*/ 0 w 90"/>
                  <a:gd name="T5" fmla="*/ 0 h 32"/>
                  <a:gd name="T6" fmla="*/ 90 w 90"/>
                  <a:gd name="T7" fmla="*/ 7 h 32"/>
                </a:gdLst>
                <a:ahLst/>
                <a:cxnLst>
                  <a:cxn ang="0">
                    <a:pos x="T0" y="T1"/>
                  </a:cxn>
                  <a:cxn ang="0">
                    <a:pos x="T2" y="T3"/>
                  </a:cxn>
                  <a:cxn ang="0">
                    <a:pos x="T4" y="T5"/>
                  </a:cxn>
                  <a:cxn ang="0">
                    <a:pos x="T6" y="T7"/>
                  </a:cxn>
                </a:cxnLst>
                <a:rect l="0" t="0" r="r" b="b"/>
                <a:pathLst>
                  <a:path w="90" h="32">
                    <a:moveTo>
                      <a:pt x="90" y="7"/>
                    </a:moveTo>
                    <a:cubicBezTo>
                      <a:pt x="79" y="27"/>
                      <a:pt x="62" y="32"/>
                      <a:pt x="43" y="30"/>
                    </a:cubicBezTo>
                    <a:cubicBezTo>
                      <a:pt x="23" y="29"/>
                      <a:pt x="7" y="22"/>
                      <a:pt x="0" y="0"/>
                    </a:cubicBezTo>
                    <a:lnTo>
                      <a:pt x="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5">
                <a:extLst>
                  <a:ext uri="{FF2B5EF4-FFF2-40B4-BE49-F238E27FC236}">
                    <a16:creationId xmlns:a16="http://schemas.microsoft.com/office/drawing/2014/main" id="{C751A395-E0BD-4029-9DD4-39D916CE7931}"/>
                  </a:ext>
                </a:extLst>
              </p:cNvPr>
              <p:cNvSpPr>
                <a:spLocks/>
              </p:cNvSpPr>
              <p:nvPr/>
            </p:nvSpPr>
            <p:spPr bwMode="auto">
              <a:xfrm>
                <a:off x="9720335" y="2746687"/>
                <a:ext cx="83783" cy="73312"/>
              </a:xfrm>
              <a:custGeom>
                <a:avLst/>
                <a:gdLst>
                  <a:gd name="T0" fmla="*/ 1 w 26"/>
                  <a:gd name="T1" fmla="*/ 12 h 23"/>
                  <a:gd name="T2" fmla="*/ 14 w 26"/>
                  <a:gd name="T3" fmla="*/ 1 h 23"/>
                  <a:gd name="T4" fmla="*/ 25 w 26"/>
                  <a:gd name="T5" fmla="*/ 14 h 23"/>
                  <a:gd name="T6" fmla="*/ 20 w 26"/>
                  <a:gd name="T7" fmla="*/ 23 h 23"/>
                  <a:gd name="T8" fmla="*/ 4 w 26"/>
                  <a:gd name="T9" fmla="*/ 22 h 23"/>
                  <a:gd name="T10" fmla="*/ 1 w 26"/>
                  <a:gd name="T11" fmla="*/ 12 h 23"/>
                </a:gdLst>
                <a:ahLst/>
                <a:cxnLst>
                  <a:cxn ang="0">
                    <a:pos x="T0" y="T1"/>
                  </a:cxn>
                  <a:cxn ang="0">
                    <a:pos x="T2" y="T3"/>
                  </a:cxn>
                  <a:cxn ang="0">
                    <a:pos x="T4" y="T5"/>
                  </a:cxn>
                  <a:cxn ang="0">
                    <a:pos x="T6" y="T7"/>
                  </a:cxn>
                  <a:cxn ang="0">
                    <a:pos x="T8" y="T9"/>
                  </a:cxn>
                  <a:cxn ang="0">
                    <a:pos x="T10" y="T11"/>
                  </a:cxn>
                </a:cxnLst>
                <a:rect l="0" t="0" r="r" b="b"/>
                <a:pathLst>
                  <a:path w="26" h="23">
                    <a:moveTo>
                      <a:pt x="1" y="12"/>
                    </a:moveTo>
                    <a:cubicBezTo>
                      <a:pt x="1" y="5"/>
                      <a:pt x="7" y="0"/>
                      <a:pt x="14" y="1"/>
                    </a:cubicBezTo>
                    <a:cubicBezTo>
                      <a:pt x="21" y="1"/>
                      <a:pt x="26" y="7"/>
                      <a:pt x="25" y="14"/>
                    </a:cubicBezTo>
                    <a:cubicBezTo>
                      <a:pt x="25" y="18"/>
                      <a:pt x="23" y="21"/>
                      <a:pt x="20" y="23"/>
                    </a:cubicBezTo>
                    <a:cubicBezTo>
                      <a:pt x="4" y="22"/>
                      <a:pt x="4" y="22"/>
                      <a:pt x="4" y="22"/>
                    </a:cubicBezTo>
                    <a:cubicBezTo>
                      <a:pt x="2" y="19"/>
                      <a:pt x="0" y="16"/>
                      <a:pt x="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6">
                <a:extLst>
                  <a:ext uri="{FF2B5EF4-FFF2-40B4-BE49-F238E27FC236}">
                    <a16:creationId xmlns:a16="http://schemas.microsoft.com/office/drawing/2014/main" id="{00F79948-1A13-4201-94E8-BB194B509C2A}"/>
                  </a:ext>
                </a:extLst>
              </p:cNvPr>
              <p:cNvSpPr>
                <a:spLocks/>
              </p:cNvSpPr>
              <p:nvPr/>
            </p:nvSpPr>
            <p:spPr bwMode="auto">
              <a:xfrm>
                <a:off x="9322364" y="2715268"/>
                <a:ext cx="83783" cy="76802"/>
              </a:xfrm>
              <a:custGeom>
                <a:avLst/>
                <a:gdLst>
                  <a:gd name="T0" fmla="*/ 0 w 25"/>
                  <a:gd name="T1" fmla="*/ 12 h 23"/>
                  <a:gd name="T2" fmla="*/ 14 w 25"/>
                  <a:gd name="T3" fmla="*/ 1 h 23"/>
                  <a:gd name="T4" fmla="*/ 25 w 25"/>
                  <a:gd name="T5" fmla="*/ 14 h 23"/>
                  <a:gd name="T6" fmla="*/ 20 w 25"/>
                  <a:gd name="T7" fmla="*/ 23 h 23"/>
                  <a:gd name="T8" fmla="*/ 4 w 25"/>
                  <a:gd name="T9" fmla="*/ 21 h 23"/>
                  <a:gd name="T10" fmla="*/ 0 w 25"/>
                  <a:gd name="T11" fmla="*/ 12 h 23"/>
                </a:gdLst>
                <a:ahLst/>
                <a:cxnLst>
                  <a:cxn ang="0">
                    <a:pos x="T0" y="T1"/>
                  </a:cxn>
                  <a:cxn ang="0">
                    <a:pos x="T2" y="T3"/>
                  </a:cxn>
                  <a:cxn ang="0">
                    <a:pos x="T4" y="T5"/>
                  </a:cxn>
                  <a:cxn ang="0">
                    <a:pos x="T6" y="T7"/>
                  </a:cxn>
                  <a:cxn ang="0">
                    <a:pos x="T8" y="T9"/>
                  </a:cxn>
                  <a:cxn ang="0">
                    <a:pos x="T10" y="T11"/>
                  </a:cxn>
                </a:cxnLst>
                <a:rect l="0" t="0" r="r" b="b"/>
                <a:pathLst>
                  <a:path w="25" h="23">
                    <a:moveTo>
                      <a:pt x="0" y="12"/>
                    </a:moveTo>
                    <a:cubicBezTo>
                      <a:pt x="1" y="5"/>
                      <a:pt x="7" y="0"/>
                      <a:pt x="14" y="1"/>
                    </a:cubicBezTo>
                    <a:cubicBezTo>
                      <a:pt x="20" y="1"/>
                      <a:pt x="25" y="7"/>
                      <a:pt x="25" y="14"/>
                    </a:cubicBezTo>
                    <a:cubicBezTo>
                      <a:pt x="25" y="17"/>
                      <a:pt x="23" y="21"/>
                      <a:pt x="20" y="23"/>
                    </a:cubicBezTo>
                    <a:cubicBezTo>
                      <a:pt x="4" y="21"/>
                      <a:pt x="4" y="21"/>
                      <a:pt x="4" y="21"/>
                    </a:cubicBezTo>
                    <a:cubicBezTo>
                      <a:pt x="1" y="19"/>
                      <a:pt x="0" y="16"/>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07">
                <a:extLst>
                  <a:ext uri="{FF2B5EF4-FFF2-40B4-BE49-F238E27FC236}">
                    <a16:creationId xmlns:a16="http://schemas.microsoft.com/office/drawing/2014/main" id="{251994C2-80A0-4D09-A238-81D77CCCAA64}"/>
                  </a:ext>
                </a:extLst>
              </p:cNvPr>
              <p:cNvSpPr>
                <a:spLocks/>
              </p:cNvSpPr>
              <p:nvPr/>
            </p:nvSpPr>
            <p:spPr bwMode="auto">
              <a:xfrm>
                <a:off x="10086888" y="2659412"/>
                <a:ext cx="83783" cy="223422"/>
              </a:xfrm>
              <a:custGeom>
                <a:avLst/>
                <a:gdLst>
                  <a:gd name="T0" fmla="*/ 6 w 25"/>
                  <a:gd name="T1" fmla="*/ 0 h 69"/>
                  <a:gd name="T2" fmla="*/ 24 w 25"/>
                  <a:gd name="T3" fmla="*/ 36 h 69"/>
                  <a:gd name="T4" fmla="*/ 0 w 25"/>
                  <a:gd name="T5" fmla="*/ 69 h 69"/>
                  <a:gd name="T6" fmla="*/ 6 w 25"/>
                  <a:gd name="T7" fmla="*/ 0 h 69"/>
                </a:gdLst>
                <a:ahLst/>
                <a:cxnLst>
                  <a:cxn ang="0">
                    <a:pos x="T0" y="T1"/>
                  </a:cxn>
                  <a:cxn ang="0">
                    <a:pos x="T2" y="T3"/>
                  </a:cxn>
                  <a:cxn ang="0">
                    <a:pos x="T4" y="T5"/>
                  </a:cxn>
                  <a:cxn ang="0">
                    <a:pos x="T6" y="T7"/>
                  </a:cxn>
                </a:cxnLst>
                <a:rect l="0" t="0" r="r" b="b"/>
                <a:pathLst>
                  <a:path w="25" h="69">
                    <a:moveTo>
                      <a:pt x="6" y="0"/>
                    </a:moveTo>
                    <a:cubicBezTo>
                      <a:pt x="18" y="7"/>
                      <a:pt x="25" y="21"/>
                      <a:pt x="24" y="36"/>
                    </a:cubicBezTo>
                    <a:cubicBezTo>
                      <a:pt x="23" y="51"/>
                      <a:pt x="13" y="64"/>
                      <a:pt x="0" y="69"/>
                    </a:cubicBezTo>
                    <a:lnTo>
                      <a:pt x="6"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08">
                <a:extLst>
                  <a:ext uri="{FF2B5EF4-FFF2-40B4-BE49-F238E27FC236}">
                    <a16:creationId xmlns:a16="http://schemas.microsoft.com/office/drawing/2014/main" id="{06C6D4D2-9AD0-463D-A969-9924BBD49718}"/>
                  </a:ext>
                </a:extLst>
              </p:cNvPr>
              <p:cNvSpPr>
                <a:spLocks/>
              </p:cNvSpPr>
              <p:nvPr/>
            </p:nvSpPr>
            <p:spPr bwMode="auto">
              <a:xfrm>
                <a:off x="10086888" y="2826979"/>
                <a:ext cx="73312" cy="83783"/>
              </a:xfrm>
              <a:custGeom>
                <a:avLst/>
                <a:gdLst>
                  <a:gd name="T0" fmla="*/ 21 w 22"/>
                  <a:gd name="T1" fmla="*/ 14 h 26"/>
                  <a:gd name="T2" fmla="*/ 8 w 22"/>
                  <a:gd name="T3" fmla="*/ 25 h 26"/>
                  <a:gd name="T4" fmla="*/ 0 w 22"/>
                  <a:gd name="T5" fmla="*/ 21 h 26"/>
                  <a:gd name="T6" fmla="*/ 1 w 22"/>
                  <a:gd name="T7" fmla="*/ 3 h 26"/>
                  <a:gd name="T8" fmla="*/ 10 w 22"/>
                  <a:gd name="T9" fmla="*/ 0 h 26"/>
                  <a:gd name="T10" fmla="*/ 18 w 22"/>
                  <a:gd name="T11" fmla="*/ 4 h 26"/>
                  <a:gd name="T12" fmla="*/ 21 w 22"/>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21" y="14"/>
                    </a:moveTo>
                    <a:cubicBezTo>
                      <a:pt x="21" y="20"/>
                      <a:pt x="15" y="26"/>
                      <a:pt x="8" y="25"/>
                    </a:cubicBezTo>
                    <a:cubicBezTo>
                      <a:pt x="5" y="25"/>
                      <a:pt x="2" y="23"/>
                      <a:pt x="0" y="21"/>
                    </a:cubicBezTo>
                    <a:cubicBezTo>
                      <a:pt x="1" y="3"/>
                      <a:pt x="1" y="3"/>
                      <a:pt x="1" y="3"/>
                    </a:cubicBezTo>
                    <a:cubicBezTo>
                      <a:pt x="4" y="1"/>
                      <a:pt x="7" y="0"/>
                      <a:pt x="10" y="0"/>
                    </a:cubicBezTo>
                    <a:cubicBezTo>
                      <a:pt x="13" y="0"/>
                      <a:pt x="16" y="2"/>
                      <a:pt x="18" y="4"/>
                    </a:cubicBezTo>
                    <a:cubicBezTo>
                      <a:pt x="20" y="6"/>
                      <a:pt x="22" y="10"/>
                      <a:pt x="21" y="14"/>
                    </a:cubicBezTo>
                    <a:close/>
                  </a:path>
                </a:pathLst>
              </a:custGeom>
              <a:solidFill>
                <a:srgbClr val="FBB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09">
                <a:extLst>
                  <a:ext uri="{FF2B5EF4-FFF2-40B4-BE49-F238E27FC236}">
                    <a16:creationId xmlns:a16="http://schemas.microsoft.com/office/drawing/2014/main" id="{C427B0F1-8410-43F8-B149-53CC850D676B}"/>
                  </a:ext>
                </a:extLst>
              </p:cNvPr>
              <p:cNvSpPr>
                <a:spLocks/>
              </p:cNvSpPr>
              <p:nvPr/>
            </p:nvSpPr>
            <p:spPr bwMode="auto">
              <a:xfrm>
                <a:off x="9434075" y="2383627"/>
                <a:ext cx="600447" cy="335133"/>
              </a:xfrm>
              <a:custGeom>
                <a:avLst/>
                <a:gdLst>
                  <a:gd name="T0" fmla="*/ 0 w 183"/>
                  <a:gd name="T1" fmla="*/ 0 h 103"/>
                  <a:gd name="T2" fmla="*/ 169 w 183"/>
                  <a:gd name="T3" fmla="*/ 103 h 103"/>
                  <a:gd name="T4" fmla="*/ 183 w 183"/>
                  <a:gd name="T5" fmla="*/ 14 h 103"/>
                  <a:gd name="T6" fmla="*/ 0 w 183"/>
                  <a:gd name="T7" fmla="*/ 0 h 103"/>
                </a:gdLst>
                <a:ahLst/>
                <a:cxnLst>
                  <a:cxn ang="0">
                    <a:pos x="T0" y="T1"/>
                  </a:cxn>
                  <a:cxn ang="0">
                    <a:pos x="T2" y="T3"/>
                  </a:cxn>
                  <a:cxn ang="0">
                    <a:pos x="T4" y="T5"/>
                  </a:cxn>
                  <a:cxn ang="0">
                    <a:pos x="T6" y="T7"/>
                  </a:cxn>
                </a:cxnLst>
                <a:rect l="0" t="0" r="r" b="b"/>
                <a:pathLst>
                  <a:path w="183" h="103">
                    <a:moveTo>
                      <a:pt x="0" y="0"/>
                    </a:moveTo>
                    <a:cubicBezTo>
                      <a:pt x="0" y="0"/>
                      <a:pt x="40" y="95"/>
                      <a:pt x="169" y="103"/>
                    </a:cubicBezTo>
                    <a:cubicBezTo>
                      <a:pt x="183" y="14"/>
                      <a:pt x="183" y="14"/>
                      <a:pt x="183" y="14"/>
                    </a:cubicBezTo>
                    <a:lnTo>
                      <a:pt x="0" y="0"/>
                    </a:lnTo>
                    <a:close/>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10">
                <a:extLst>
                  <a:ext uri="{FF2B5EF4-FFF2-40B4-BE49-F238E27FC236}">
                    <a16:creationId xmlns:a16="http://schemas.microsoft.com/office/drawing/2014/main" id="{23374F22-B8F8-40F7-BBE6-7E5A4C3DC1A2}"/>
                  </a:ext>
                </a:extLst>
              </p:cNvPr>
              <p:cNvSpPr>
                <a:spLocks/>
              </p:cNvSpPr>
              <p:nvPr/>
            </p:nvSpPr>
            <p:spPr bwMode="auto">
              <a:xfrm>
                <a:off x="9235091" y="2373152"/>
                <a:ext cx="279278" cy="289751"/>
              </a:xfrm>
              <a:custGeom>
                <a:avLst/>
                <a:gdLst>
                  <a:gd name="T0" fmla="*/ 80 w 85"/>
                  <a:gd name="T1" fmla="*/ 5 h 89"/>
                  <a:gd name="T2" fmla="*/ 22 w 85"/>
                  <a:gd name="T3" fmla="*/ 0 h 89"/>
                  <a:gd name="T4" fmla="*/ 8 w 85"/>
                  <a:gd name="T5" fmla="*/ 15 h 89"/>
                  <a:gd name="T6" fmla="*/ 5 w 85"/>
                  <a:gd name="T7" fmla="*/ 28 h 89"/>
                  <a:gd name="T8" fmla="*/ 0 w 85"/>
                  <a:gd name="T9" fmla="*/ 89 h 89"/>
                  <a:gd name="T10" fmla="*/ 80 w 85"/>
                  <a:gd name="T11" fmla="*/ 5 h 89"/>
                </a:gdLst>
                <a:ahLst/>
                <a:cxnLst>
                  <a:cxn ang="0">
                    <a:pos x="T0" y="T1"/>
                  </a:cxn>
                  <a:cxn ang="0">
                    <a:pos x="T2" y="T3"/>
                  </a:cxn>
                  <a:cxn ang="0">
                    <a:pos x="T4" y="T5"/>
                  </a:cxn>
                  <a:cxn ang="0">
                    <a:pos x="T6" y="T7"/>
                  </a:cxn>
                  <a:cxn ang="0">
                    <a:pos x="T8" y="T9"/>
                  </a:cxn>
                  <a:cxn ang="0">
                    <a:pos x="T10" y="T11"/>
                  </a:cxn>
                </a:cxnLst>
                <a:rect l="0" t="0" r="r" b="b"/>
                <a:pathLst>
                  <a:path w="85" h="89">
                    <a:moveTo>
                      <a:pt x="80" y="5"/>
                    </a:moveTo>
                    <a:cubicBezTo>
                      <a:pt x="22" y="0"/>
                      <a:pt x="22" y="0"/>
                      <a:pt x="22" y="0"/>
                    </a:cubicBezTo>
                    <a:cubicBezTo>
                      <a:pt x="8" y="15"/>
                      <a:pt x="8" y="15"/>
                      <a:pt x="8" y="15"/>
                    </a:cubicBezTo>
                    <a:cubicBezTo>
                      <a:pt x="5" y="28"/>
                      <a:pt x="5" y="28"/>
                      <a:pt x="5" y="28"/>
                    </a:cubicBezTo>
                    <a:cubicBezTo>
                      <a:pt x="0" y="89"/>
                      <a:pt x="0" y="89"/>
                      <a:pt x="0" y="89"/>
                    </a:cubicBezTo>
                    <a:cubicBezTo>
                      <a:pt x="85" y="66"/>
                      <a:pt x="80" y="5"/>
                      <a:pt x="80" y="5"/>
                    </a:cubicBezTo>
                    <a:close/>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11">
                <a:extLst>
                  <a:ext uri="{FF2B5EF4-FFF2-40B4-BE49-F238E27FC236}">
                    <a16:creationId xmlns:a16="http://schemas.microsoft.com/office/drawing/2014/main" id="{292C5FCD-986E-49BD-AB12-975874D42C60}"/>
                  </a:ext>
                </a:extLst>
              </p:cNvPr>
              <p:cNvSpPr>
                <a:spLocks/>
              </p:cNvSpPr>
              <p:nvPr/>
            </p:nvSpPr>
            <p:spPr bwMode="auto">
              <a:xfrm>
                <a:off x="9832046" y="2034529"/>
                <a:ext cx="499209" cy="495717"/>
              </a:xfrm>
              <a:custGeom>
                <a:avLst/>
                <a:gdLst>
                  <a:gd name="T0" fmla="*/ 150 w 153"/>
                  <a:gd name="T1" fmla="*/ 82 h 152"/>
                  <a:gd name="T2" fmla="*/ 71 w 153"/>
                  <a:gd name="T3" fmla="*/ 149 h 152"/>
                  <a:gd name="T4" fmla="*/ 3 w 153"/>
                  <a:gd name="T5" fmla="*/ 71 h 152"/>
                  <a:gd name="T6" fmla="*/ 82 w 153"/>
                  <a:gd name="T7" fmla="*/ 3 h 152"/>
                  <a:gd name="T8" fmla="*/ 150 w 153"/>
                  <a:gd name="T9" fmla="*/ 82 h 152"/>
                </a:gdLst>
                <a:ahLst/>
                <a:cxnLst>
                  <a:cxn ang="0">
                    <a:pos x="T0" y="T1"/>
                  </a:cxn>
                  <a:cxn ang="0">
                    <a:pos x="T2" y="T3"/>
                  </a:cxn>
                  <a:cxn ang="0">
                    <a:pos x="T4" y="T5"/>
                  </a:cxn>
                  <a:cxn ang="0">
                    <a:pos x="T6" y="T7"/>
                  </a:cxn>
                  <a:cxn ang="0">
                    <a:pos x="T8" y="T9"/>
                  </a:cxn>
                </a:cxnLst>
                <a:rect l="0" t="0" r="r" b="b"/>
                <a:pathLst>
                  <a:path w="153" h="152">
                    <a:moveTo>
                      <a:pt x="150" y="82"/>
                    </a:moveTo>
                    <a:cubicBezTo>
                      <a:pt x="147" y="122"/>
                      <a:pt x="111" y="152"/>
                      <a:pt x="71" y="149"/>
                    </a:cubicBezTo>
                    <a:cubicBezTo>
                      <a:pt x="31" y="146"/>
                      <a:pt x="0" y="111"/>
                      <a:pt x="3" y="71"/>
                    </a:cubicBezTo>
                    <a:cubicBezTo>
                      <a:pt x="6" y="30"/>
                      <a:pt x="42" y="0"/>
                      <a:pt x="82" y="3"/>
                    </a:cubicBezTo>
                    <a:cubicBezTo>
                      <a:pt x="123" y="6"/>
                      <a:pt x="153" y="41"/>
                      <a:pt x="150" y="82"/>
                    </a:cubicBezTo>
                    <a:close/>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12">
                <a:extLst>
                  <a:ext uri="{FF2B5EF4-FFF2-40B4-BE49-F238E27FC236}">
                    <a16:creationId xmlns:a16="http://schemas.microsoft.com/office/drawing/2014/main" id="{03B1210B-30E2-4CEF-99E8-F80559E6479B}"/>
                  </a:ext>
                </a:extLst>
              </p:cNvPr>
              <p:cNvSpPr>
                <a:spLocks noChangeArrowheads="1"/>
              </p:cNvSpPr>
              <p:nvPr/>
            </p:nvSpPr>
            <p:spPr bwMode="auto">
              <a:xfrm>
                <a:off x="9140834" y="4066275"/>
                <a:ext cx="1068237" cy="3211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13">
                <a:extLst>
                  <a:ext uri="{FF2B5EF4-FFF2-40B4-BE49-F238E27FC236}">
                    <a16:creationId xmlns:a16="http://schemas.microsoft.com/office/drawing/2014/main" id="{A5519C1B-4EF4-496A-9C82-E7FAF5A9BEB8}"/>
                  </a:ext>
                </a:extLst>
              </p:cNvPr>
              <p:cNvSpPr>
                <a:spLocks noChangeArrowheads="1"/>
              </p:cNvSpPr>
              <p:nvPr/>
            </p:nvSpPr>
            <p:spPr bwMode="auto">
              <a:xfrm>
                <a:off x="9140834" y="4066275"/>
                <a:ext cx="1068237" cy="32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14">
                <a:extLst>
                  <a:ext uri="{FF2B5EF4-FFF2-40B4-BE49-F238E27FC236}">
                    <a16:creationId xmlns:a16="http://schemas.microsoft.com/office/drawing/2014/main" id="{D96859EB-FA61-4AD5-9F9B-A0625AC3F1D5}"/>
                  </a:ext>
                </a:extLst>
              </p:cNvPr>
              <p:cNvSpPr>
                <a:spLocks/>
              </p:cNvSpPr>
              <p:nvPr/>
            </p:nvSpPr>
            <p:spPr bwMode="auto">
              <a:xfrm>
                <a:off x="9814592" y="3392516"/>
                <a:ext cx="638848" cy="736596"/>
              </a:xfrm>
              <a:custGeom>
                <a:avLst/>
                <a:gdLst>
                  <a:gd name="T0" fmla="*/ 89 w 195"/>
                  <a:gd name="T1" fmla="*/ 0 h 226"/>
                  <a:gd name="T2" fmla="*/ 61 w 195"/>
                  <a:gd name="T3" fmla="*/ 0 h 226"/>
                  <a:gd name="T4" fmla="*/ 0 w 195"/>
                  <a:gd name="T5" fmla="*/ 93 h 226"/>
                  <a:gd name="T6" fmla="*/ 20 w 195"/>
                  <a:gd name="T7" fmla="*/ 207 h 226"/>
                  <a:gd name="T8" fmla="*/ 120 w 195"/>
                  <a:gd name="T9" fmla="*/ 207 h 226"/>
                  <a:gd name="T10" fmla="*/ 120 w 195"/>
                  <a:gd name="T11" fmla="*/ 226 h 226"/>
                  <a:gd name="T12" fmla="*/ 195 w 195"/>
                  <a:gd name="T13" fmla="*/ 226 h 226"/>
                  <a:gd name="T14" fmla="*/ 174 w 195"/>
                  <a:gd name="T15" fmla="*/ 81 h 226"/>
                  <a:gd name="T16" fmla="*/ 89 w 195"/>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26">
                    <a:moveTo>
                      <a:pt x="89" y="0"/>
                    </a:moveTo>
                    <a:cubicBezTo>
                      <a:pt x="61" y="0"/>
                      <a:pt x="61" y="0"/>
                      <a:pt x="61" y="0"/>
                    </a:cubicBezTo>
                    <a:cubicBezTo>
                      <a:pt x="60" y="42"/>
                      <a:pt x="36" y="77"/>
                      <a:pt x="0" y="93"/>
                    </a:cubicBezTo>
                    <a:cubicBezTo>
                      <a:pt x="20" y="207"/>
                      <a:pt x="20" y="207"/>
                      <a:pt x="20" y="207"/>
                    </a:cubicBezTo>
                    <a:cubicBezTo>
                      <a:pt x="120" y="207"/>
                      <a:pt x="120" y="207"/>
                      <a:pt x="120" y="207"/>
                    </a:cubicBezTo>
                    <a:cubicBezTo>
                      <a:pt x="120" y="226"/>
                      <a:pt x="120" y="226"/>
                      <a:pt x="120" y="226"/>
                    </a:cubicBezTo>
                    <a:cubicBezTo>
                      <a:pt x="195" y="226"/>
                      <a:pt x="195" y="226"/>
                      <a:pt x="195" y="226"/>
                    </a:cubicBezTo>
                    <a:cubicBezTo>
                      <a:pt x="174" y="81"/>
                      <a:pt x="174" y="81"/>
                      <a:pt x="174" y="81"/>
                    </a:cubicBezTo>
                    <a:cubicBezTo>
                      <a:pt x="167" y="38"/>
                      <a:pt x="132" y="5"/>
                      <a:pt x="89"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5">
                <a:extLst>
                  <a:ext uri="{FF2B5EF4-FFF2-40B4-BE49-F238E27FC236}">
                    <a16:creationId xmlns:a16="http://schemas.microsoft.com/office/drawing/2014/main" id="{9198994F-638F-4652-910A-99F974EC0F60}"/>
                  </a:ext>
                </a:extLst>
              </p:cNvPr>
              <p:cNvSpPr>
                <a:spLocks/>
              </p:cNvSpPr>
              <p:nvPr/>
            </p:nvSpPr>
            <p:spPr bwMode="auto">
              <a:xfrm>
                <a:off x="9814592" y="3392516"/>
                <a:ext cx="198986" cy="300224"/>
              </a:xfrm>
              <a:custGeom>
                <a:avLst/>
                <a:gdLst>
                  <a:gd name="T0" fmla="*/ 61 w 61"/>
                  <a:gd name="T1" fmla="*/ 0 h 93"/>
                  <a:gd name="T2" fmla="*/ 60 w 61"/>
                  <a:gd name="T3" fmla="*/ 0 h 93"/>
                  <a:gd name="T4" fmla="*/ 0 w 61"/>
                  <a:gd name="T5" fmla="*/ 93 h 93"/>
                  <a:gd name="T6" fmla="*/ 0 w 61"/>
                  <a:gd name="T7" fmla="*/ 93 h 93"/>
                  <a:gd name="T8" fmla="*/ 61 w 61"/>
                  <a:gd name="T9" fmla="*/ 0 h 93"/>
                </a:gdLst>
                <a:ahLst/>
                <a:cxnLst>
                  <a:cxn ang="0">
                    <a:pos x="T0" y="T1"/>
                  </a:cxn>
                  <a:cxn ang="0">
                    <a:pos x="T2" y="T3"/>
                  </a:cxn>
                  <a:cxn ang="0">
                    <a:pos x="T4" y="T5"/>
                  </a:cxn>
                  <a:cxn ang="0">
                    <a:pos x="T6" y="T7"/>
                  </a:cxn>
                  <a:cxn ang="0">
                    <a:pos x="T8" y="T9"/>
                  </a:cxn>
                </a:cxnLst>
                <a:rect l="0" t="0" r="r" b="b"/>
                <a:pathLst>
                  <a:path w="61" h="93">
                    <a:moveTo>
                      <a:pt x="61" y="0"/>
                    </a:moveTo>
                    <a:cubicBezTo>
                      <a:pt x="60" y="0"/>
                      <a:pt x="60" y="0"/>
                      <a:pt x="60" y="0"/>
                    </a:cubicBezTo>
                    <a:cubicBezTo>
                      <a:pt x="60" y="41"/>
                      <a:pt x="35" y="77"/>
                      <a:pt x="0" y="93"/>
                    </a:cubicBezTo>
                    <a:cubicBezTo>
                      <a:pt x="0" y="93"/>
                      <a:pt x="0" y="93"/>
                      <a:pt x="0" y="93"/>
                    </a:cubicBezTo>
                    <a:cubicBezTo>
                      <a:pt x="36" y="77"/>
                      <a:pt x="60" y="42"/>
                      <a:pt x="61" y="0"/>
                    </a:cubicBezTo>
                  </a:path>
                </a:pathLst>
              </a:custGeom>
              <a:solidFill>
                <a:srgbClr val="B089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16">
                <a:extLst>
                  <a:ext uri="{FF2B5EF4-FFF2-40B4-BE49-F238E27FC236}">
                    <a16:creationId xmlns:a16="http://schemas.microsoft.com/office/drawing/2014/main" id="{FCCB10E0-85D1-4076-911F-0D92BC73DAD2}"/>
                  </a:ext>
                </a:extLst>
              </p:cNvPr>
              <p:cNvSpPr>
                <a:spLocks/>
              </p:cNvSpPr>
              <p:nvPr/>
            </p:nvSpPr>
            <p:spPr bwMode="auto">
              <a:xfrm>
                <a:off x="9880919" y="4066275"/>
                <a:ext cx="328152" cy="62837"/>
              </a:xfrm>
              <a:custGeom>
                <a:avLst/>
                <a:gdLst>
                  <a:gd name="T0" fmla="*/ 94 w 94"/>
                  <a:gd name="T1" fmla="*/ 0 h 18"/>
                  <a:gd name="T2" fmla="*/ 0 w 94"/>
                  <a:gd name="T3" fmla="*/ 0 h 18"/>
                  <a:gd name="T4" fmla="*/ 4 w 94"/>
                  <a:gd name="T5" fmla="*/ 18 h 18"/>
                  <a:gd name="T6" fmla="*/ 94 w 94"/>
                  <a:gd name="T7" fmla="*/ 18 h 18"/>
                  <a:gd name="T8" fmla="*/ 94 w 94"/>
                  <a:gd name="T9" fmla="*/ 0 h 18"/>
                </a:gdLst>
                <a:ahLst/>
                <a:cxnLst>
                  <a:cxn ang="0">
                    <a:pos x="T0" y="T1"/>
                  </a:cxn>
                  <a:cxn ang="0">
                    <a:pos x="T2" y="T3"/>
                  </a:cxn>
                  <a:cxn ang="0">
                    <a:pos x="T4" y="T5"/>
                  </a:cxn>
                  <a:cxn ang="0">
                    <a:pos x="T6" y="T7"/>
                  </a:cxn>
                  <a:cxn ang="0">
                    <a:pos x="T8" y="T9"/>
                  </a:cxn>
                </a:cxnLst>
                <a:rect l="0" t="0" r="r" b="b"/>
                <a:pathLst>
                  <a:path w="94" h="18">
                    <a:moveTo>
                      <a:pt x="94" y="0"/>
                    </a:moveTo>
                    <a:lnTo>
                      <a:pt x="0" y="0"/>
                    </a:lnTo>
                    <a:lnTo>
                      <a:pt x="4" y="18"/>
                    </a:lnTo>
                    <a:lnTo>
                      <a:pt x="94" y="18"/>
                    </a:lnTo>
                    <a:lnTo>
                      <a:pt x="94"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17">
                <a:extLst>
                  <a:ext uri="{FF2B5EF4-FFF2-40B4-BE49-F238E27FC236}">
                    <a16:creationId xmlns:a16="http://schemas.microsoft.com/office/drawing/2014/main" id="{26A96404-E430-41E3-B4B0-85C810A1BAEF}"/>
                  </a:ext>
                </a:extLst>
              </p:cNvPr>
              <p:cNvSpPr>
                <a:spLocks/>
              </p:cNvSpPr>
              <p:nvPr/>
            </p:nvSpPr>
            <p:spPr bwMode="auto">
              <a:xfrm>
                <a:off x="9880919" y="4066275"/>
                <a:ext cx="328152" cy="62837"/>
              </a:xfrm>
              <a:custGeom>
                <a:avLst/>
                <a:gdLst>
                  <a:gd name="T0" fmla="*/ 94 w 94"/>
                  <a:gd name="T1" fmla="*/ 0 h 18"/>
                  <a:gd name="T2" fmla="*/ 0 w 94"/>
                  <a:gd name="T3" fmla="*/ 0 h 18"/>
                  <a:gd name="T4" fmla="*/ 4 w 94"/>
                  <a:gd name="T5" fmla="*/ 18 h 18"/>
                  <a:gd name="T6" fmla="*/ 94 w 94"/>
                  <a:gd name="T7" fmla="*/ 18 h 18"/>
                  <a:gd name="T8" fmla="*/ 94 w 94"/>
                  <a:gd name="T9" fmla="*/ 0 h 18"/>
                </a:gdLst>
                <a:ahLst/>
                <a:cxnLst>
                  <a:cxn ang="0">
                    <a:pos x="T0" y="T1"/>
                  </a:cxn>
                  <a:cxn ang="0">
                    <a:pos x="T2" y="T3"/>
                  </a:cxn>
                  <a:cxn ang="0">
                    <a:pos x="T4" y="T5"/>
                  </a:cxn>
                  <a:cxn ang="0">
                    <a:pos x="T6" y="T7"/>
                  </a:cxn>
                  <a:cxn ang="0">
                    <a:pos x="T8" y="T9"/>
                  </a:cxn>
                </a:cxnLst>
                <a:rect l="0" t="0" r="r" b="b"/>
                <a:pathLst>
                  <a:path w="94" h="18">
                    <a:moveTo>
                      <a:pt x="94" y="0"/>
                    </a:moveTo>
                    <a:lnTo>
                      <a:pt x="0" y="0"/>
                    </a:lnTo>
                    <a:lnTo>
                      <a:pt x="4" y="18"/>
                    </a:lnTo>
                    <a:lnTo>
                      <a:pt x="94" y="18"/>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81">
                <a:extLst>
                  <a:ext uri="{FF2B5EF4-FFF2-40B4-BE49-F238E27FC236}">
                    <a16:creationId xmlns:a16="http://schemas.microsoft.com/office/drawing/2014/main" id="{9C465334-BE19-460E-A8ED-874E20C0C778}"/>
                  </a:ext>
                </a:extLst>
              </p:cNvPr>
              <p:cNvSpPr>
                <a:spLocks/>
              </p:cNvSpPr>
              <p:nvPr/>
            </p:nvSpPr>
            <p:spPr bwMode="auto">
              <a:xfrm>
                <a:off x="9091960" y="3745106"/>
                <a:ext cx="1529045" cy="960018"/>
              </a:xfrm>
              <a:custGeom>
                <a:avLst/>
                <a:gdLst>
                  <a:gd name="T0" fmla="*/ 445 w 467"/>
                  <a:gd name="T1" fmla="*/ 0 h 294"/>
                  <a:gd name="T2" fmla="*/ 22 w 467"/>
                  <a:gd name="T3" fmla="*/ 0 h 294"/>
                  <a:gd name="T4" fmla="*/ 0 w 467"/>
                  <a:gd name="T5" fmla="*/ 22 h 294"/>
                  <a:gd name="T6" fmla="*/ 0 w 467"/>
                  <a:gd name="T7" fmla="*/ 272 h 294"/>
                  <a:gd name="T8" fmla="*/ 22 w 467"/>
                  <a:gd name="T9" fmla="*/ 294 h 294"/>
                  <a:gd name="T10" fmla="*/ 445 w 467"/>
                  <a:gd name="T11" fmla="*/ 294 h 294"/>
                  <a:gd name="T12" fmla="*/ 467 w 467"/>
                  <a:gd name="T13" fmla="*/ 272 h 294"/>
                  <a:gd name="T14" fmla="*/ 467 w 467"/>
                  <a:gd name="T15" fmla="*/ 22 h 294"/>
                  <a:gd name="T16" fmla="*/ 445 w 467"/>
                  <a:gd name="T1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294">
                    <a:moveTo>
                      <a:pt x="445" y="0"/>
                    </a:moveTo>
                    <a:cubicBezTo>
                      <a:pt x="22" y="0"/>
                      <a:pt x="22" y="0"/>
                      <a:pt x="22" y="0"/>
                    </a:cubicBezTo>
                    <a:cubicBezTo>
                      <a:pt x="10" y="0"/>
                      <a:pt x="0" y="10"/>
                      <a:pt x="0" y="22"/>
                    </a:cubicBezTo>
                    <a:cubicBezTo>
                      <a:pt x="0" y="272"/>
                      <a:pt x="0" y="272"/>
                      <a:pt x="0" y="272"/>
                    </a:cubicBezTo>
                    <a:cubicBezTo>
                      <a:pt x="0" y="284"/>
                      <a:pt x="10" y="294"/>
                      <a:pt x="22" y="294"/>
                    </a:cubicBezTo>
                    <a:cubicBezTo>
                      <a:pt x="445" y="294"/>
                      <a:pt x="445" y="294"/>
                      <a:pt x="445" y="294"/>
                    </a:cubicBezTo>
                    <a:cubicBezTo>
                      <a:pt x="458" y="294"/>
                      <a:pt x="467" y="284"/>
                      <a:pt x="467" y="272"/>
                    </a:cubicBezTo>
                    <a:cubicBezTo>
                      <a:pt x="467" y="22"/>
                      <a:pt x="467" y="22"/>
                      <a:pt x="467" y="22"/>
                    </a:cubicBezTo>
                    <a:cubicBezTo>
                      <a:pt x="467" y="10"/>
                      <a:pt x="458" y="0"/>
                      <a:pt x="445"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82">
                <a:extLst>
                  <a:ext uri="{FF2B5EF4-FFF2-40B4-BE49-F238E27FC236}">
                    <a16:creationId xmlns:a16="http://schemas.microsoft.com/office/drawing/2014/main" id="{EFAD9CC5-8F2D-4D06-A0BD-0707818DFA10}"/>
                  </a:ext>
                </a:extLst>
              </p:cNvPr>
              <p:cNvSpPr>
                <a:spLocks/>
              </p:cNvSpPr>
              <p:nvPr/>
            </p:nvSpPr>
            <p:spPr bwMode="auto">
              <a:xfrm>
                <a:off x="10488348" y="3745106"/>
                <a:ext cx="132657" cy="960018"/>
              </a:xfrm>
              <a:custGeom>
                <a:avLst/>
                <a:gdLst>
                  <a:gd name="T0" fmla="*/ 22 w 41"/>
                  <a:gd name="T1" fmla="*/ 272 h 294"/>
                  <a:gd name="T2" fmla="*/ 22 w 41"/>
                  <a:gd name="T3" fmla="*/ 22 h 294"/>
                  <a:gd name="T4" fmla="*/ 0 w 41"/>
                  <a:gd name="T5" fmla="*/ 0 h 294"/>
                  <a:gd name="T6" fmla="*/ 19 w 41"/>
                  <a:gd name="T7" fmla="*/ 0 h 294"/>
                  <a:gd name="T8" fmla="*/ 41 w 41"/>
                  <a:gd name="T9" fmla="*/ 22 h 294"/>
                  <a:gd name="T10" fmla="*/ 41 w 41"/>
                  <a:gd name="T11" fmla="*/ 272 h 294"/>
                  <a:gd name="T12" fmla="*/ 19 w 41"/>
                  <a:gd name="T13" fmla="*/ 294 h 294"/>
                  <a:gd name="T14" fmla="*/ 0 w 41"/>
                  <a:gd name="T15" fmla="*/ 294 h 294"/>
                  <a:gd name="T16" fmla="*/ 22 w 41"/>
                  <a:gd name="T17" fmla="*/ 27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4">
                    <a:moveTo>
                      <a:pt x="22" y="272"/>
                    </a:moveTo>
                    <a:cubicBezTo>
                      <a:pt x="22" y="22"/>
                      <a:pt x="22" y="22"/>
                      <a:pt x="22" y="22"/>
                    </a:cubicBezTo>
                    <a:cubicBezTo>
                      <a:pt x="22" y="10"/>
                      <a:pt x="12" y="0"/>
                      <a:pt x="0" y="0"/>
                    </a:cubicBezTo>
                    <a:cubicBezTo>
                      <a:pt x="19" y="0"/>
                      <a:pt x="19" y="0"/>
                      <a:pt x="19" y="0"/>
                    </a:cubicBezTo>
                    <a:cubicBezTo>
                      <a:pt x="32" y="0"/>
                      <a:pt x="41" y="10"/>
                      <a:pt x="41" y="22"/>
                    </a:cubicBezTo>
                    <a:cubicBezTo>
                      <a:pt x="41" y="272"/>
                      <a:pt x="41" y="272"/>
                      <a:pt x="41" y="272"/>
                    </a:cubicBezTo>
                    <a:cubicBezTo>
                      <a:pt x="41" y="284"/>
                      <a:pt x="32" y="294"/>
                      <a:pt x="19" y="294"/>
                    </a:cubicBezTo>
                    <a:cubicBezTo>
                      <a:pt x="0" y="294"/>
                      <a:pt x="0" y="294"/>
                      <a:pt x="0" y="294"/>
                    </a:cubicBezTo>
                    <a:cubicBezTo>
                      <a:pt x="12" y="294"/>
                      <a:pt x="22" y="284"/>
                      <a:pt x="22" y="272"/>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283">
                <a:extLst>
                  <a:ext uri="{FF2B5EF4-FFF2-40B4-BE49-F238E27FC236}">
                    <a16:creationId xmlns:a16="http://schemas.microsoft.com/office/drawing/2014/main" id="{1E8CE61D-5F58-4CA6-8ABA-5F9AF49FEE6E}"/>
                  </a:ext>
                </a:extLst>
              </p:cNvPr>
              <p:cNvSpPr>
                <a:spLocks noChangeArrowheads="1"/>
              </p:cNvSpPr>
              <p:nvPr/>
            </p:nvSpPr>
            <p:spPr bwMode="auto">
              <a:xfrm>
                <a:off x="9091960" y="4624831"/>
                <a:ext cx="1529045" cy="8029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84">
                <a:extLst>
                  <a:ext uri="{FF2B5EF4-FFF2-40B4-BE49-F238E27FC236}">
                    <a16:creationId xmlns:a16="http://schemas.microsoft.com/office/drawing/2014/main" id="{AC085C91-4D0F-429F-86F2-ED0E1E8AE899}"/>
                  </a:ext>
                </a:extLst>
              </p:cNvPr>
              <p:cNvSpPr>
                <a:spLocks noChangeArrowheads="1"/>
              </p:cNvSpPr>
              <p:nvPr/>
            </p:nvSpPr>
            <p:spPr bwMode="auto">
              <a:xfrm>
                <a:off x="9797137" y="4167511"/>
                <a:ext cx="55856" cy="55856"/>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85">
                <a:extLst>
                  <a:ext uri="{FF2B5EF4-FFF2-40B4-BE49-F238E27FC236}">
                    <a16:creationId xmlns:a16="http://schemas.microsoft.com/office/drawing/2014/main" id="{79BA9B99-5243-49EE-8B34-5A2E15C27FA6}"/>
                  </a:ext>
                </a:extLst>
              </p:cNvPr>
              <p:cNvSpPr>
                <a:spLocks noChangeArrowheads="1"/>
              </p:cNvSpPr>
              <p:nvPr/>
            </p:nvSpPr>
            <p:spPr bwMode="auto">
              <a:xfrm>
                <a:off x="9859974" y="4167511"/>
                <a:ext cx="52366" cy="55856"/>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86">
                <a:extLst>
                  <a:ext uri="{FF2B5EF4-FFF2-40B4-BE49-F238E27FC236}">
                    <a16:creationId xmlns:a16="http://schemas.microsoft.com/office/drawing/2014/main" id="{E559EAC2-171F-41E5-BE88-D6C18994A7A3}"/>
                  </a:ext>
                </a:extLst>
              </p:cNvPr>
              <p:cNvSpPr>
                <a:spLocks noChangeArrowheads="1"/>
              </p:cNvSpPr>
              <p:nvPr/>
            </p:nvSpPr>
            <p:spPr bwMode="auto">
              <a:xfrm>
                <a:off x="9797137" y="4230350"/>
                <a:ext cx="55856" cy="52366"/>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287">
                <a:extLst>
                  <a:ext uri="{FF2B5EF4-FFF2-40B4-BE49-F238E27FC236}">
                    <a16:creationId xmlns:a16="http://schemas.microsoft.com/office/drawing/2014/main" id="{E47335C8-FDFC-467B-92BC-9D6BA5F7B7B7}"/>
                  </a:ext>
                </a:extLst>
              </p:cNvPr>
              <p:cNvSpPr>
                <a:spLocks noChangeArrowheads="1"/>
              </p:cNvSpPr>
              <p:nvPr/>
            </p:nvSpPr>
            <p:spPr bwMode="auto">
              <a:xfrm>
                <a:off x="9859974" y="4230350"/>
                <a:ext cx="52366" cy="52366"/>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27">
                <a:extLst>
                  <a:ext uri="{FF2B5EF4-FFF2-40B4-BE49-F238E27FC236}">
                    <a16:creationId xmlns:a16="http://schemas.microsoft.com/office/drawing/2014/main" id="{2E59C62C-39C9-48C2-AB5E-F5E4CEFC1F0E}"/>
                  </a:ext>
                </a:extLst>
              </p:cNvPr>
              <p:cNvSpPr>
                <a:spLocks/>
              </p:cNvSpPr>
              <p:nvPr/>
            </p:nvSpPr>
            <p:spPr bwMode="auto">
              <a:xfrm>
                <a:off x="9894883" y="4610866"/>
                <a:ext cx="76802" cy="104729"/>
              </a:xfrm>
              <a:custGeom>
                <a:avLst/>
                <a:gdLst>
                  <a:gd name="T0" fmla="*/ 24 w 24"/>
                  <a:gd name="T1" fmla="*/ 32 h 32"/>
                  <a:gd name="T2" fmla="*/ 24 w 24"/>
                  <a:gd name="T3" fmla="*/ 12 h 32"/>
                  <a:gd name="T4" fmla="*/ 12 w 24"/>
                  <a:gd name="T5" fmla="*/ 0 h 32"/>
                  <a:gd name="T6" fmla="*/ 0 w 24"/>
                  <a:gd name="T7" fmla="*/ 12 h 32"/>
                  <a:gd name="T8" fmla="*/ 0 w 24"/>
                  <a:gd name="T9" fmla="*/ 32 h 32"/>
                  <a:gd name="T10" fmla="*/ 24 w 24"/>
                  <a:gd name="T11" fmla="*/ 32 h 32"/>
                </a:gdLst>
                <a:ahLst/>
                <a:cxnLst>
                  <a:cxn ang="0">
                    <a:pos x="T0" y="T1"/>
                  </a:cxn>
                  <a:cxn ang="0">
                    <a:pos x="T2" y="T3"/>
                  </a:cxn>
                  <a:cxn ang="0">
                    <a:pos x="T4" y="T5"/>
                  </a:cxn>
                  <a:cxn ang="0">
                    <a:pos x="T6" y="T7"/>
                  </a:cxn>
                  <a:cxn ang="0">
                    <a:pos x="T8" y="T9"/>
                  </a:cxn>
                  <a:cxn ang="0">
                    <a:pos x="T10" y="T11"/>
                  </a:cxn>
                </a:cxnLst>
                <a:rect l="0" t="0" r="r" b="b"/>
                <a:pathLst>
                  <a:path w="24" h="32">
                    <a:moveTo>
                      <a:pt x="24" y="32"/>
                    </a:moveTo>
                    <a:cubicBezTo>
                      <a:pt x="24" y="12"/>
                      <a:pt x="24" y="12"/>
                      <a:pt x="24" y="12"/>
                    </a:cubicBezTo>
                    <a:cubicBezTo>
                      <a:pt x="24" y="6"/>
                      <a:pt x="19" y="0"/>
                      <a:pt x="12" y="0"/>
                    </a:cubicBezTo>
                    <a:cubicBezTo>
                      <a:pt x="6" y="0"/>
                      <a:pt x="0" y="5"/>
                      <a:pt x="0" y="12"/>
                    </a:cubicBezTo>
                    <a:cubicBezTo>
                      <a:pt x="0" y="32"/>
                      <a:pt x="0" y="32"/>
                      <a:pt x="0" y="32"/>
                    </a:cubicBezTo>
                    <a:lnTo>
                      <a:pt x="24" y="32"/>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28">
                <a:extLst>
                  <a:ext uri="{FF2B5EF4-FFF2-40B4-BE49-F238E27FC236}">
                    <a16:creationId xmlns:a16="http://schemas.microsoft.com/office/drawing/2014/main" id="{D93A7038-3453-4DBA-9F96-F64313659EBB}"/>
                  </a:ext>
                </a:extLst>
              </p:cNvPr>
              <p:cNvSpPr>
                <a:spLocks/>
              </p:cNvSpPr>
              <p:nvPr/>
            </p:nvSpPr>
            <p:spPr bwMode="auto">
              <a:xfrm>
                <a:off x="9971685" y="4579446"/>
                <a:ext cx="80294" cy="136149"/>
              </a:xfrm>
              <a:custGeom>
                <a:avLst/>
                <a:gdLst>
                  <a:gd name="T0" fmla="*/ 24 w 24"/>
                  <a:gd name="T1" fmla="*/ 41 h 41"/>
                  <a:gd name="T2" fmla="*/ 24 w 24"/>
                  <a:gd name="T3" fmla="*/ 12 h 41"/>
                  <a:gd name="T4" fmla="*/ 12 w 24"/>
                  <a:gd name="T5" fmla="*/ 0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2"/>
                      <a:pt x="24" y="12"/>
                      <a:pt x="24" y="12"/>
                    </a:cubicBezTo>
                    <a:cubicBezTo>
                      <a:pt x="24" y="6"/>
                      <a:pt x="19" y="0"/>
                      <a:pt x="12" y="0"/>
                    </a:cubicBezTo>
                    <a:cubicBezTo>
                      <a:pt x="6" y="0"/>
                      <a:pt x="0" y="5"/>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29">
                <a:extLst>
                  <a:ext uri="{FF2B5EF4-FFF2-40B4-BE49-F238E27FC236}">
                    <a16:creationId xmlns:a16="http://schemas.microsoft.com/office/drawing/2014/main" id="{26C3BD5A-C778-48E6-B2E1-C39B8CFF5F23}"/>
                  </a:ext>
                </a:extLst>
              </p:cNvPr>
              <p:cNvSpPr>
                <a:spLocks/>
              </p:cNvSpPr>
              <p:nvPr/>
            </p:nvSpPr>
            <p:spPr bwMode="auto">
              <a:xfrm>
                <a:off x="10128779" y="4579446"/>
                <a:ext cx="80294" cy="136149"/>
              </a:xfrm>
              <a:custGeom>
                <a:avLst/>
                <a:gdLst>
                  <a:gd name="T0" fmla="*/ 24 w 24"/>
                  <a:gd name="T1" fmla="*/ 41 h 41"/>
                  <a:gd name="T2" fmla="*/ 24 w 24"/>
                  <a:gd name="T3" fmla="*/ 13 h 41"/>
                  <a:gd name="T4" fmla="*/ 12 w 24"/>
                  <a:gd name="T5" fmla="*/ 1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3"/>
                      <a:pt x="24" y="13"/>
                      <a:pt x="24" y="13"/>
                    </a:cubicBezTo>
                    <a:cubicBezTo>
                      <a:pt x="24" y="6"/>
                      <a:pt x="19" y="1"/>
                      <a:pt x="12" y="1"/>
                    </a:cubicBezTo>
                    <a:cubicBezTo>
                      <a:pt x="6" y="0"/>
                      <a:pt x="0" y="6"/>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30">
                <a:extLst>
                  <a:ext uri="{FF2B5EF4-FFF2-40B4-BE49-F238E27FC236}">
                    <a16:creationId xmlns:a16="http://schemas.microsoft.com/office/drawing/2014/main" id="{FE7EB0D3-1579-4557-9AF2-72BA079DF935}"/>
                  </a:ext>
                </a:extLst>
              </p:cNvPr>
              <p:cNvSpPr>
                <a:spLocks/>
              </p:cNvSpPr>
              <p:nvPr/>
            </p:nvSpPr>
            <p:spPr bwMode="auto">
              <a:xfrm>
                <a:off x="10051978" y="4558500"/>
                <a:ext cx="76802" cy="157094"/>
              </a:xfrm>
              <a:custGeom>
                <a:avLst/>
                <a:gdLst>
                  <a:gd name="T0" fmla="*/ 24 w 24"/>
                  <a:gd name="T1" fmla="*/ 48 h 48"/>
                  <a:gd name="T2" fmla="*/ 24 w 24"/>
                  <a:gd name="T3" fmla="*/ 13 h 48"/>
                  <a:gd name="T4" fmla="*/ 12 w 24"/>
                  <a:gd name="T5" fmla="*/ 1 h 48"/>
                  <a:gd name="T6" fmla="*/ 0 w 24"/>
                  <a:gd name="T7" fmla="*/ 12 h 48"/>
                  <a:gd name="T8" fmla="*/ 0 w 24"/>
                  <a:gd name="T9" fmla="*/ 48 h 48"/>
                  <a:gd name="T10" fmla="*/ 24 w 24"/>
                  <a:gd name="T11" fmla="*/ 48 h 48"/>
                </a:gdLst>
                <a:ahLst/>
                <a:cxnLst>
                  <a:cxn ang="0">
                    <a:pos x="T0" y="T1"/>
                  </a:cxn>
                  <a:cxn ang="0">
                    <a:pos x="T2" y="T3"/>
                  </a:cxn>
                  <a:cxn ang="0">
                    <a:pos x="T4" y="T5"/>
                  </a:cxn>
                  <a:cxn ang="0">
                    <a:pos x="T6" y="T7"/>
                  </a:cxn>
                  <a:cxn ang="0">
                    <a:pos x="T8" y="T9"/>
                  </a:cxn>
                  <a:cxn ang="0">
                    <a:pos x="T10" y="T11"/>
                  </a:cxn>
                </a:cxnLst>
                <a:rect l="0" t="0" r="r" b="b"/>
                <a:pathLst>
                  <a:path w="24" h="48">
                    <a:moveTo>
                      <a:pt x="24" y="48"/>
                    </a:moveTo>
                    <a:cubicBezTo>
                      <a:pt x="24" y="13"/>
                      <a:pt x="24" y="13"/>
                      <a:pt x="24" y="13"/>
                    </a:cubicBezTo>
                    <a:cubicBezTo>
                      <a:pt x="24" y="6"/>
                      <a:pt x="19" y="1"/>
                      <a:pt x="12" y="1"/>
                    </a:cubicBezTo>
                    <a:cubicBezTo>
                      <a:pt x="6" y="0"/>
                      <a:pt x="0" y="6"/>
                      <a:pt x="0" y="12"/>
                    </a:cubicBezTo>
                    <a:cubicBezTo>
                      <a:pt x="0" y="48"/>
                      <a:pt x="0" y="48"/>
                      <a:pt x="0" y="48"/>
                    </a:cubicBezTo>
                    <a:lnTo>
                      <a:pt x="24" y="48"/>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31">
                <a:extLst>
                  <a:ext uri="{FF2B5EF4-FFF2-40B4-BE49-F238E27FC236}">
                    <a16:creationId xmlns:a16="http://schemas.microsoft.com/office/drawing/2014/main" id="{0E4A86E8-4FBB-4194-ADE7-430C1DCB9F65}"/>
                  </a:ext>
                </a:extLst>
              </p:cNvPr>
              <p:cNvSpPr>
                <a:spLocks/>
              </p:cNvSpPr>
              <p:nvPr/>
            </p:nvSpPr>
            <p:spPr bwMode="auto">
              <a:xfrm>
                <a:off x="9894883" y="4701631"/>
                <a:ext cx="387499" cy="143131"/>
              </a:xfrm>
              <a:custGeom>
                <a:avLst/>
                <a:gdLst>
                  <a:gd name="T0" fmla="*/ 0 w 119"/>
                  <a:gd name="T1" fmla="*/ 0 h 44"/>
                  <a:gd name="T2" fmla="*/ 17 w 119"/>
                  <a:gd name="T3" fmla="*/ 32 h 44"/>
                  <a:gd name="T4" fmla="*/ 71 w 119"/>
                  <a:gd name="T5" fmla="*/ 33 h 44"/>
                  <a:gd name="T6" fmla="*/ 119 w 119"/>
                  <a:gd name="T7" fmla="*/ 0 h 44"/>
                  <a:gd name="T8" fmla="*/ 0 w 119"/>
                  <a:gd name="T9" fmla="*/ 0 h 44"/>
                </a:gdLst>
                <a:ahLst/>
                <a:cxnLst>
                  <a:cxn ang="0">
                    <a:pos x="T0" y="T1"/>
                  </a:cxn>
                  <a:cxn ang="0">
                    <a:pos x="T2" y="T3"/>
                  </a:cxn>
                  <a:cxn ang="0">
                    <a:pos x="T4" y="T5"/>
                  </a:cxn>
                  <a:cxn ang="0">
                    <a:pos x="T6" y="T7"/>
                  </a:cxn>
                  <a:cxn ang="0">
                    <a:pos x="T8" y="T9"/>
                  </a:cxn>
                </a:cxnLst>
                <a:rect l="0" t="0" r="r" b="b"/>
                <a:pathLst>
                  <a:path w="119" h="44">
                    <a:moveTo>
                      <a:pt x="0" y="0"/>
                    </a:moveTo>
                    <a:cubicBezTo>
                      <a:pt x="1" y="14"/>
                      <a:pt x="7" y="25"/>
                      <a:pt x="17" y="32"/>
                    </a:cubicBezTo>
                    <a:cubicBezTo>
                      <a:pt x="33" y="44"/>
                      <a:pt x="54" y="43"/>
                      <a:pt x="71" y="33"/>
                    </a:cubicBezTo>
                    <a:cubicBezTo>
                      <a:pt x="119" y="0"/>
                      <a:pt x="119" y="0"/>
                      <a:pt x="119" y="0"/>
                    </a:cubicBezTo>
                    <a:lnTo>
                      <a:pt x="0"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4" name="Picture 3">
            <a:extLst>
              <a:ext uri="{FF2B5EF4-FFF2-40B4-BE49-F238E27FC236}">
                <a16:creationId xmlns:a16="http://schemas.microsoft.com/office/drawing/2014/main" id="{2E736CC9-F97A-49B0-A4BF-3D079DC4E5E9}"/>
              </a:ext>
            </a:extLst>
          </p:cNvPr>
          <p:cNvPicPr>
            <a:picLocks noChangeAspect="1"/>
          </p:cNvPicPr>
          <p:nvPr/>
        </p:nvPicPr>
        <p:blipFill>
          <a:blip r:embed="rId5"/>
          <a:stretch>
            <a:fillRect/>
          </a:stretch>
        </p:blipFill>
        <p:spPr>
          <a:xfrm>
            <a:off x="723113" y="1203963"/>
            <a:ext cx="792088" cy="783988"/>
          </a:xfrm>
          <a:prstGeom prst="rect">
            <a:avLst/>
          </a:prstGeom>
        </p:spPr>
      </p:pic>
      <p:cxnSp>
        <p:nvCxnSpPr>
          <p:cNvPr id="62" name="Straight Arrow Connector 61">
            <a:extLst>
              <a:ext uri="{FF2B5EF4-FFF2-40B4-BE49-F238E27FC236}">
                <a16:creationId xmlns:a16="http://schemas.microsoft.com/office/drawing/2014/main" id="{A9B8ABF4-B73C-41F9-86D7-9EA9F3A6CF46}"/>
              </a:ext>
            </a:extLst>
          </p:cNvPr>
          <p:cNvCxnSpPr>
            <a:cxnSpLocks/>
          </p:cNvCxnSpPr>
          <p:nvPr/>
        </p:nvCxnSpPr>
        <p:spPr>
          <a:xfrm flipH="1">
            <a:off x="5148064" y="1616646"/>
            <a:ext cx="15841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089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4">
                                            <p:txEl>
                                              <p:pRg st="0" end="0"/>
                                            </p:txEl>
                                          </p:spTgt>
                                        </p:tgtEl>
                                        <p:attrNameLst>
                                          <p:attrName>style.visibility</p:attrName>
                                        </p:attrNameLst>
                                      </p:cBhvr>
                                      <p:to>
                                        <p:strVal val="visible"/>
                                      </p:to>
                                    </p:set>
                                    <p:anim calcmode="lin" valueType="num">
                                      <p:cBhvr additive="base">
                                        <p:cTn id="2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4">
                                            <p:txEl>
                                              <p:pRg st="1" end="1"/>
                                            </p:txEl>
                                          </p:spTgt>
                                        </p:tgtEl>
                                        <p:attrNameLst>
                                          <p:attrName>style.visibility</p:attrName>
                                        </p:attrNameLst>
                                      </p:cBhvr>
                                      <p:to>
                                        <p:strVal val="visible"/>
                                      </p:to>
                                    </p:set>
                                    <p:anim calcmode="lin" valueType="num">
                                      <p:cBhvr additive="base">
                                        <p:cTn id="32" dur="500" fill="hold"/>
                                        <p:tgtEl>
                                          <p:spTgt spid="64">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4">
                                            <p:txEl>
                                              <p:pRg st="2" end="2"/>
                                            </p:txEl>
                                          </p:spTgt>
                                        </p:tgtEl>
                                        <p:attrNameLst>
                                          <p:attrName>style.visibility</p:attrName>
                                        </p:attrNameLst>
                                      </p:cBhvr>
                                      <p:to>
                                        <p:strVal val="visible"/>
                                      </p:to>
                                    </p:set>
                                    <p:anim calcmode="lin" valueType="num">
                                      <p:cBhvr additive="base">
                                        <p:cTn id="38" dur="500" fill="hold"/>
                                        <p:tgtEl>
                                          <p:spTgt spid="64">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64">
                                            <p:txEl>
                                              <p:pRg st="3" end="3"/>
                                            </p:txEl>
                                          </p:spTgt>
                                        </p:tgtEl>
                                        <p:attrNameLst>
                                          <p:attrName>style.visibility</p:attrName>
                                        </p:attrNameLst>
                                      </p:cBhvr>
                                      <p:to>
                                        <p:strVal val="visible"/>
                                      </p:to>
                                    </p:set>
                                    <p:anim calcmode="lin" valueType="num">
                                      <p:cBhvr additive="base">
                                        <p:cTn id="44" dur="500" fill="hold"/>
                                        <p:tgtEl>
                                          <p:spTgt spid="64">
                                            <p:txEl>
                                              <p:pRg st="3" end="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64">
                                            <p:txEl>
                                              <p:pRg st="4" end="4"/>
                                            </p:txEl>
                                          </p:spTgt>
                                        </p:tgtEl>
                                        <p:attrNameLst>
                                          <p:attrName>style.visibility</p:attrName>
                                        </p:attrNameLst>
                                      </p:cBhvr>
                                      <p:to>
                                        <p:strVal val="visible"/>
                                      </p:to>
                                    </p:set>
                                    <p:anim calcmode="lin" valueType="num">
                                      <p:cBhvr additive="base">
                                        <p:cTn id="50" dur="500" fill="hold"/>
                                        <p:tgtEl>
                                          <p:spTgt spid="64">
                                            <p:txEl>
                                              <p:pRg st="4" end="4"/>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64">
                                            <p:txEl>
                                              <p:pRg st="5" end="5"/>
                                            </p:txEl>
                                          </p:spTgt>
                                        </p:tgtEl>
                                        <p:attrNameLst>
                                          <p:attrName>style.visibility</p:attrName>
                                        </p:attrNameLst>
                                      </p:cBhvr>
                                      <p:to>
                                        <p:strVal val="visible"/>
                                      </p:to>
                                    </p:set>
                                    <p:anim calcmode="lin" valueType="num">
                                      <p:cBhvr additive="base">
                                        <p:cTn id="56" dur="500" fill="hold"/>
                                        <p:tgtEl>
                                          <p:spTgt spid="64">
                                            <p:txEl>
                                              <p:pRg st="5" end="5"/>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C32A-BE3B-4697-8CFF-F5D523647D14}"/>
              </a:ext>
            </a:extLst>
          </p:cNvPr>
          <p:cNvSpPr>
            <a:spLocks noGrp="1"/>
          </p:cNvSpPr>
          <p:nvPr>
            <p:ph type="title"/>
          </p:nvPr>
        </p:nvSpPr>
        <p:spPr>
          <a:xfrm>
            <a:off x="533400" y="915566"/>
            <a:ext cx="8208144" cy="2574776"/>
          </a:xfrm>
        </p:spPr>
        <p:txBody>
          <a:bodyPr>
            <a:noAutofit/>
          </a:bodyPr>
          <a:lstStyle/>
          <a:p>
            <a:r>
              <a:rPr lang="en-US" sz="9600" dirty="0"/>
              <a:t>Demo</a:t>
            </a:r>
            <a:br>
              <a:rPr lang="en-US" sz="9600" dirty="0"/>
            </a:br>
            <a:r>
              <a:rPr lang="en-US" sz="6000" dirty="0"/>
              <a:t>How to control your lab</a:t>
            </a:r>
          </a:p>
        </p:txBody>
      </p:sp>
    </p:spTree>
    <p:extLst>
      <p:ext uri="{BB962C8B-B14F-4D97-AF65-F5344CB8AC3E}">
        <p14:creationId xmlns:p14="http://schemas.microsoft.com/office/powerpoint/2010/main" val="1185000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522C8BC-7074-4CDF-80C7-1E3245A6BA49}"/>
              </a:ext>
            </a:extLst>
          </p:cNvPr>
          <p:cNvPicPr>
            <a:picLocks noChangeAspect="1"/>
          </p:cNvPicPr>
          <p:nvPr/>
        </p:nvPicPr>
        <p:blipFill>
          <a:blip r:embed="rId3"/>
          <a:stretch>
            <a:fillRect/>
          </a:stretch>
        </p:blipFill>
        <p:spPr>
          <a:xfrm>
            <a:off x="596337" y="982294"/>
            <a:ext cx="7172823" cy="3614212"/>
          </a:xfrm>
          <a:prstGeom prst="rect">
            <a:avLst/>
          </a:prstGeom>
        </p:spPr>
      </p:pic>
      <p:sp>
        <p:nvSpPr>
          <p:cNvPr id="28" name="TextBox 27">
            <a:extLst>
              <a:ext uri="{FF2B5EF4-FFF2-40B4-BE49-F238E27FC236}">
                <a16:creationId xmlns:a16="http://schemas.microsoft.com/office/drawing/2014/main" id="{8EA480CD-52B7-4727-A285-442B75DAC9A1}"/>
              </a:ext>
            </a:extLst>
          </p:cNvPr>
          <p:cNvSpPr txBox="1"/>
          <p:nvPr/>
        </p:nvSpPr>
        <p:spPr>
          <a:xfrm>
            <a:off x="485662" y="5420069"/>
            <a:ext cx="5143500" cy="230832"/>
          </a:xfrm>
          <a:prstGeom prst="rect">
            <a:avLst/>
          </a:prstGeom>
          <a:noFill/>
        </p:spPr>
        <p:txBody>
          <a:bodyPr wrap="square" rtlCol="0">
            <a:spAutoFit/>
          </a:bodyPr>
          <a:lstStyle/>
          <a:p>
            <a:r>
              <a:rPr lang="en-US" sz="900">
                <a:hlinkClick r:id="rId4" tooltip="https://commons.wikimedia.org/wiki/File:Logo-ubuntu_cof-white_orange-hex.svg"/>
              </a:rPr>
              <a:t>This Photo</a:t>
            </a:r>
            <a:r>
              <a:rPr lang="en-US" sz="900"/>
              <a:t> by Unknown Author is licensed under </a:t>
            </a:r>
            <a:r>
              <a:rPr lang="en-US" sz="900">
                <a:hlinkClick r:id="rId5" tooltip="https://creativecommons.org/licenses/by-sa/3.0/"/>
              </a:rPr>
              <a:t>CC BY-SA</a:t>
            </a:r>
            <a:endParaRPr lang="en-US" sz="900"/>
          </a:p>
        </p:txBody>
      </p:sp>
      <p:grpSp>
        <p:nvGrpSpPr>
          <p:cNvPr id="41" name="Group 40">
            <a:extLst>
              <a:ext uri="{FF2B5EF4-FFF2-40B4-BE49-F238E27FC236}">
                <a16:creationId xmlns:a16="http://schemas.microsoft.com/office/drawing/2014/main" id="{30688445-1FAB-4724-A38A-5A1C6A3D2238}"/>
              </a:ext>
            </a:extLst>
          </p:cNvPr>
          <p:cNvGrpSpPr/>
          <p:nvPr/>
        </p:nvGrpSpPr>
        <p:grpSpPr>
          <a:xfrm>
            <a:off x="5941270" y="771197"/>
            <a:ext cx="2459588" cy="4036405"/>
            <a:chOff x="5867400" y="477922"/>
            <a:chExt cx="2819400" cy="4484400"/>
          </a:xfrm>
        </p:grpSpPr>
        <p:pic>
          <p:nvPicPr>
            <p:cNvPr id="40" name="Graphic 39" descr="Computer">
              <a:extLst>
                <a:ext uri="{FF2B5EF4-FFF2-40B4-BE49-F238E27FC236}">
                  <a16:creationId xmlns:a16="http://schemas.microsoft.com/office/drawing/2014/main" id="{E11A45AC-3C45-46AD-9412-C04D5346456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65803" t="19306" b="18409"/>
            <a:stretch/>
          </p:blipFill>
          <p:spPr>
            <a:xfrm>
              <a:off x="6415278" y="597026"/>
              <a:ext cx="2271522" cy="4137313"/>
            </a:xfrm>
            <a:prstGeom prst="rect">
              <a:avLst/>
            </a:prstGeom>
          </p:spPr>
        </p:pic>
        <p:pic>
          <p:nvPicPr>
            <p:cNvPr id="5" name="Picture 4">
              <a:extLst>
                <a:ext uri="{FF2B5EF4-FFF2-40B4-BE49-F238E27FC236}">
                  <a16:creationId xmlns:a16="http://schemas.microsoft.com/office/drawing/2014/main" id="{A508B2BD-DC0E-42DA-B783-ACB7AACA949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712128" y="1782852"/>
              <a:ext cx="1737724" cy="1042634"/>
            </a:xfrm>
            <a:prstGeom prst="rect">
              <a:avLst/>
            </a:prstGeom>
          </p:spPr>
        </p:pic>
        <p:pic>
          <p:nvPicPr>
            <p:cNvPr id="8" name="Picture 7">
              <a:extLst>
                <a:ext uri="{FF2B5EF4-FFF2-40B4-BE49-F238E27FC236}">
                  <a16:creationId xmlns:a16="http://schemas.microsoft.com/office/drawing/2014/main" id="{7C0BE9DC-2C05-4FBC-9E2B-6099D6A3DAFE}"/>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722126" y="2841338"/>
              <a:ext cx="1677822" cy="524065"/>
            </a:xfrm>
            <a:prstGeom prst="rect">
              <a:avLst/>
            </a:prstGeom>
          </p:spPr>
        </p:pic>
        <p:pic>
          <p:nvPicPr>
            <p:cNvPr id="11" name="Picture 10">
              <a:extLst>
                <a:ext uri="{FF2B5EF4-FFF2-40B4-BE49-F238E27FC236}">
                  <a16:creationId xmlns:a16="http://schemas.microsoft.com/office/drawing/2014/main" id="{0DB67D4B-0508-4486-8B8F-BC860B4BB580}"/>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641146" y="477922"/>
              <a:ext cx="1819786" cy="1487875"/>
            </a:xfrm>
            <a:prstGeom prst="rect">
              <a:avLst/>
            </a:prstGeom>
          </p:spPr>
        </p:pic>
        <p:pic>
          <p:nvPicPr>
            <p:cNvPr id="30" name="Picture 29">
              <a:extLst>
                <a:ext uri="{FF2B5EF4-FFF2-40B4-BE49-F238E27FC236}">
                  <a16:creationId xmlns:a16="http://schemas.microsoft.com/office/drawing/2014/main" id="{0A28E7C1-0A43-440E-88FE-2A17F51BBE29}"/>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5867400" y="3628610"/>
              <a:ext cx="1333712" cy="1333712"/>
            </a:xfrm>
            <a:prstGeom prst="rect">
              <a:avLst/>
            </a:prstGeom>
          </p:spPr>
        </p:pic>
      </p:grpSp>
      <p:sp>
        <p:nvSpPr>
          <p:cNvPr id="31" name="TextBox 30">
            <a:extLst>
              <a:ext uri="{FF2B5EF4-FFF2-40B4-BE49-F238E27FC236}">
                <a16:creationId xmlns:a16="http://schemas.microsoft.com/office/drawing/2014/main" id="{E6682BEB-48ED-4527-8190-7227E8CAFAE8}"/>
              </a:ext>
            </a:extLst>
          </p:cNvPr>
          <p:cNvSpPr txBox="1"/>
          <p:nvPr/>
        </p:nvSpPr>
        <p:spPr>
          <a:xfrm>
            <a:off x="730912" y="5474819"/>
            <a:ext cx="4953000" cy="230832"/>
          </a:xfrm>
          <a:prstGeom prst="rect">
            <a:avLst/>
          </a:prstGeom>
          <a:noFill/>
        </p:spPr>
        <p:txBody>
          <a:bodyPr wrap="square" rtlCol="0">
            <a:spAutoFit/>
          </a:bodyPr>
          <a:lstStyle/>
          <a:p>
            <a:r>
              <a:rPr lang="en-US" sz="900">
                <a:hlinkClick r:id="rId15" tooltip="http://commons.wikimedia.org/wiki/Image:Ubuntu_logo_copyleft_1.svg?uselang=it"/>
              </a:rPr>
              <a:t>This Photo</a:t>
            </a:r>
            <a:r>
              <a:rPr lang="en-US" sz="900"/>
              <a:t> by Unknown Author is licensed under </a:t>
            </a:r>
            <a:r>
              <a:rPr lang="en-US" sz="900">
                <a:hlinkClick r:id="rId5" tooltip="https://creativecommons.org/licenses/by-sa/3.0/"/>
              </a:rPr>
              <a:t>CC BY-SA</a:t>
            </a:r>
            <a:endParaRPr lang="en-US" sz="900"/>
          </a:p>
        </p:txBody>
      </p:sp>
      <p:sp>
        <p:nvSpPr>
          <p:cNvPr id="42" name="Title 41">
            <a:extLst>
              <a:ext uri="{FF2B5EF4-FFF2-40B4-BE49-F238E27FC236}">
                <a16:creationId xmlns:a16="http://schemas.microsoft.com/office/drawing/2014/main" id="{AC983F22-7A31-4965-8131-19CF7849F240}"/>
              </a:ext>
            </a:extLst>
          </p:cNvPr>
          <p:cNvSpPr>
            <a:spLocks noGrp="1"/>
          </p:cNvSpPr>
          <p:nvPr>
            <p:ph type="title"/>
          </p:nvPr>
        </p:nvSpPr>
        <p:spPr/>
        <p:txBody>
          <a:bodyPr/>
          <a:lstStyle/>
          <a:p>
            <a:r>
              <a:rPr lang="en-US" dirty="0"/>
              <a:t>Problem</a:t>
            </a:r>
          </a:p>
        </p:txBody>
      </p:sp>
      <p:grpSp>
        <p:nvGrpSpPr>
          <p:cNvPr id="46" name="Group 45">
            <a:extLst>
              <a:ext uri="{FF2B5EF4-FFF2-40B4-BE49-F238E27FC236}">
                <a16:creationId xmlns:a16="http://schemas.microsoft.com/office/drawing/2014/main" id="{557FF2EA-9A02-4608-BA11-E9358DA45030}"/>
              </a:ext>
            </a:extLst>
          </p:cNvPr>
          <p:cNvGrpSpPr/>
          <p:nvPr/>
        </p:nvGrpSpPr>
        <p:grpSpPr>
          <a:xfrm>
            <a:off x="1518323" y="3194343"/>
            <a:ext cx="1689089" cy="1612803"/>
            <a:chOff x="1003289" y="2758643"/>
            <a:chExt cx="2133600" cy="2035510"/>
          </a:xfrm>
        </p:grpSpPr>
        <p:pic>
          <p:nvPicPr>
            <p:cNvPr id="33" name="Picture 32">
              <a:extLst>
                <a:ext uri="{FF2B5EF4-FFF2-40B4-BE49-F238E27FC236}">
                  <a16:creationId xmlns:a16="http://schemas.microsoft.com/office/drawing/2014/main" id="{6240A3DA-D876-4B59-99B6-073BD8FDC926}"/>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035201" y="3548477"/>
              <a:ext cx="1245676" cy="1245676"/>
            </a:xfrm>
            <a:prstGeom prst="rect">
              <a:avLst/>
            </a:prstGeom>
          </p:spPr>
        </p:pic>
        <p:pic>
          <p:nvPicPr>
            <p:cNvPr id="36" name="Picture 35">
              <a:extLst>
                <a:ext uri="{FF2B5EF4-FFF2-40B4-BE49-F238E27FC236}">
                  <a16:creationId xmlns:a16="http://schemas.microsoft.com/office/drawing/2014/main" id="{BF7A63EE-51B0-40A3-9CB8-0144FEDF92AB}"/>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952010" y="3354481"/>
              <a:ext cx="1174007" cy="1174007"/>
            </a:xfrm>
            <a:prstGeom prst="rect">
              <a:avLst/>
            </a:prstGeom>
          </p:spPr>
        </p:pic>
        <p:pic>
          <p:nvPicPr>
            <p:cNvPr id="20" name="Picture 19">
              <a:extLst>
                <a:ext uri="{FF2B5EF4-FFF2-40B4-BE49-F238E27FC236}">
                  <a16:creationId xmlns:a16="http://schemas.microsoft.com/office/drawing/2014/main" id="{6779066F-0BDF-4BAC-B3E7-9E607DF7D7FC}"/>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1003289" y="2758643"/>
              <a:ext cx="2133600" cy="627162"/>
            </a:xfrm>
            <a:prstGeom prst="rect">
              <a:avLst/>
            </a:prstGeom>
          </p:spPr>
        </p:pic>
      </p:grpSp>
      <p:grpSp>
        <p:nvGrpSpPr>
          <p:cNvPr id="58" name="Group 57">
            <a:extLst>
              <a:ext uri="{FF2B5EF4-FFF2-40B4-BE49-F238E27FC236}">
                <a16:creationId xmlns:a16="http://schemas.microsoft.com/office/drawing/2014/main" id="{F39ABBDC-5AAF-4B9C-87EA-AD4DF8CEB02B}"/>
              </a:ext>
            </a:extLst>
          </p:cNvPr>
          <p:cNvGrpSpPr/>
          <p:nvPr/>
        </p:nvGrpSpPr>
        <p:grpSpPr>
          <a:xfrm>
            <a:off x="4809895" y="2498979"/>
            <a:ext cx="1066978" cy="1247968"/>
            <a:chOff x="4809895" y="2498979"/>
            <a:chExt cx="1066978" cy="1247968"/>
          </a:xfrm>
        </p:grpSpPr>
        <p:pic>
          <p:nvPicPr>
            <p:cNvPr id="54" name="Graphic 53" descr="Database">
              <a:extLst>
                <a:ext uri="{FF2B5EF4-FFF2-40B4-BE49-F238E27FC236}">
                  <a16:creationId xmlns:a16="http://schemas.microsoft.com/office/drawing/2014/main" id="{BAF21A72-8454-4453-91E6-41286EAB5F8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09895" y="2498979"/>
              <a:ext cx="1057609" cy="1057609"/>
            </a:xfrm>
            <a:prstGeom prst="rect">
              <a:avLst/>
            </a:prstGeom>
          </p:spPr>
        </p:pic>
        <p:pic>
          <p:nvPicPr>
            <p:cNvPr id="55" name="Picture 54">
              <a:extLst>
                <a:ext uri="{FF2B5EF4-FFF2-40B4-BE49-F238E27FC236}">
                  <a16:creationId xmlns:a16="http://schemas.microsoft.com/office/drawing/2014/main" id="{B2FBCB19-74CA-42FD-9DAD-93B45B9CAEE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379946" y="3249598"/>
              <a:ext cx="496927" cy="497349"/>
            </a:xfrm>
            <a:prstGeom prst="rect">
              <a:avLst/>
            </a:prstGeom>
          </p:spPr>
        </p:pic>
      </p:grpSp>
      <p:grpSp>
        <p:nvGrpSpPr>
          <p:cNvPr id="57" name="Group 56">
            <a:extLst>
              <a:ext uri="{FF2B5EF4-FFF2-40B4-BE49-F238E27FC236}">
                <a16:creationId xmlns:a16="http://schemas.microsoft.com/office/drawing/2014/main" id="{23D0F978-C2A5-4417-81A1-02B7E8335EDA}"/>
              </a:ext>
            </a:extLst>
          </p:cNvPr>
          <p:cNvGrpSpPr/>
          <p:nvPr/>
        </p:nvGrpSpPr>
        <p:grpSpPr>
          <a:xfrm>
            <a:off x="4724963" y="1352636"/>
            <a:ext cx="1452266" cy="1215832"/>
            <a:chOff x="4724963" y="1352636"/>
            <a:chExt cx="1452266" cy="1215832"/>
          </a:xfrm>
        </p:grpSpPr>
        <p:pic>
          <p:nvPicPr>
            <p:cNvPr id="52" name="Graphic 51" descr="Download from cloud">
              <a:extLst>
                <a:ext uri="{FF2B5EF4-FFF2-40B4-BE49-F238E27FC236}">
                  <a16:creationId xmlns:a16="http://schemas.microsoft.com/office/drawing/2014/main" id="{4CDE856D-B96A-4414-9E26-2C6681713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24963" y="1352636"/>
              <a:ext cx="1215832" cy="1215832"/>
            </a:xfrm>
            <a:prstGeom prst="rect">
              <a:avLst/>
            </a:prstGeom>
          </p:spPr>
        </p:pic>
        <p:pic>
          <p:nvPicPr>
            <p:cNvPr id="56" name="Picture 55">
              <a:extLst>
                <a:ext uri="{FF2B5EF4-FFF2-40B4-BE49-F238E27FC236}">
                  <a16:creationId xmlns:a16="http://schemas.microsoft.com/office/drawing/2014/main" id="{3BD7897B-E047-4837-80EB-ED541B45BE34}"/>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5690574" y="1990055"/>
              <a:ext cx="486655" cy="487068"/>
            </a:xfrm>
            <a:prstGeom prst="rect">
              <a:avLst/>
            </a:prstGeom>
          </p:spPr>
        </p:pic>
      </p:grpSp>
      <p:pic>
        <p:nvPicPr>
          <p:cNvPr id="50" name="Graphic 49" descr="Puzzle">
            <a:extLst>
              <a:ext uri="{FF2B5EF4-FFF2-40B4-BE49-F238E27FC236}">
                <a16:creationId xmlns:a16="http://schemas.microsoft.com/office/drawing/2014/main" id="{8A22681F-2B9D-40CA-A24C-3B979F9572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265037" y="191961"/>
            <a:ext cx="5017468" cy="5017468"/>
          </a:xfrm>
          <a:prstGeom prst="rect">
            <a:avLst/>
          </a:prstGeom>
        </p:spPr>
      </p:pic>
      <p:pic>
        <p:nvPicPr>
          <p:cNvPr id="7" name="Picture 6">
            <a:extLst>
              <a:ext uri="{FF2B5EF4-FFF2-40B4-BE49-F238E27FC236}">
                <a16:creationId xmlns:a16="http://schemas.microsoft.com/office/drawing/2014/main" id="{8DE4FF80-5A57-4260-9062-A0D05EDD0908}"/>
              </a:ext>
            </a:extLst>
          </p:cNvPr>
          <p:cNvPicPr>
            <a:picLocks noChangeAspect="1"/>
          </p:cNvPicPr>
          <p:nvPr/>
        </p:nvPicPr>
        <p:blipFill>
          <a:blip r:embed="rId28"/>
          <a:stretch>
            <a:fillRect/>
          </a:stretch>
        </p:blipFill>
        <p:spPr>
          <a:xfrm>
            <a:off x="2209139" y="1414730"/>
            <a:ext cx="4762500" cy="2781300"/>
          </a:xfrm>
          <a:prstGeom prst="rect">
            <a:avLst/>
          </a:prstGeom>
        </p:spPr>
      </p:pic>
    </p:spTree>
    <p:extLst>
      <p:ext uri="{BB962C8B-B14F-4D97-AF65-F5344CB8AC3E}">
        <p14:creationId xmlns:p14="http://schemas.microsoft.com/office/powerpoint/2010/main" val="302979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3"/>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72222E-6 -3.95062E-6 L -0.19914 -0.13919 " pathEditMode="relative" rAng="0" ptsTypes="AA">
                                      <p:cBhvr>
                                        <p:cTn id="10" dur="500" fill="hold"/>
                                        <p:tgtEl>
                                          <p:spTgt spid="43"/>
                                        </p:tgtEl>
                                        <p:attrNameLst>
                                          <p:attrName>ppt_x</p:attrName>
                                          <p:attrName>ppt_y</p:attrName>
                                        </p:attrNameLst>
                                      </p:cBhvr>
                                      <p:rCtr x="-9965" y="-697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1000" fill="hold"/>
                                        <p:tgtEl>
                                          <p:spTgt spid="50"/>
                                        </p:tgtEl>
                                        <p:attrNameLst>
                                          <p:attrName>ppt_w</p:attrName>
                                        </p:attrNameLst>
                                      </p:cBhvr>
                                      <p:tavLst>
                                        <p:tav tm="0">
                                          <p:val>
                                            <p:fltVal val="0"/>
                                          </p:val>
                                        </p:tav>
                                        <p:tav tm="100000">
                                          <p:val>
                                            <p:strVal val="#ppt_w"/>
                                          </p:val>
                                        </p:tav>
                                      </p:tavLst>
                                    </p:anim>
                                    <p:anim calcmode="lin" valueType="num">
                                      <p:cBhvr>
                                        <p:cTn id="32" dur="1000" fill="hold"/>
                                        <p:tgtEl>
                                          <p:spTgt spid="50"/>
                                        </p:tgtEl>
                                        <p:attrNameLst>
                                          <p:attrName>ppt_h</p:attrName>
                                        </p:attrNameLst>
                                      </p:cBhvr>
                                      <p:tavLst>
                                        <p:tav tm="0">
                                          <p:val>
                                            <p:fltVal val="0"/>
                                          </p:val>
                                        </p:tav>
                                        <p:tav tm="100000">
                                          <p:val>
                                            <p:strVal val="#ppt_h"/>
                                          </p:val>
                                        </p:tav>
                                      </p:tavLst>
                                    </p:anim>
                                    <p:anim calcmode="lin" valueType="num">
                                      <p:cBhvr>
                                        <p:cTn id="33" dur="1000" fill="hold"/>
                                        <p:tgtEl>
                                          <p:spTgt spid="50"/>
                                        </p:tgtEl>
                                        <p:attrNameLst>
                                          <p:attrName>style.rotation</p:attrName>
                                        </p:attrNameLst>
                                      </p:cBhvr>
                                      <p:tavLst>
                                        <p:tav tm="0">
                                          <p:val>
                                            <p:fltVal val="90"/>
                                          </p:val>
                                        </p:tav>
                                        <p:tav tm="100000">
                                          <p:val>
                                            <p:fltVal val="0"/>
                                          </p:val>
                                        </p:tav>
                                      </p:tavLst>
                                    </p:anim>
                                    <p:animEffect transition="in" filter="fade">
                                      <p:cBhvr>
                                        <p:cTn id="34" dur="10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5C29-F9E6-4EFA-BDAF-A62D3ED43F5F}"/>
              </a:ext>
            </a:extLst>
          </p:cNvPr>
          <p:cNvSpPr>
            <a:spLocks noGrp="1"/>
          </p:cNvSpPr>
          <p:nvPr>
            <p:ph type="title"/>
          </p:nvPr>
        </p:nvSpPr>
        <p:spPr/>
        <p:txBody>
          <a:bodyPr/>
          <a:lstStyle/>
          <a:p>
            <a:r>
              <a:rPr lang="en-US" dirty="0"/>
              <a:t>How to provision?</a:t>
            </a:r>
            <a:endParaRPr lang="de-CH" dirty="0"/>
          </a:p>
        </p:txBody>
      </p:sp>
      <p:sp>
        <p:nvSpPr>
          <p:cNvPr id="3" name="Content Placeholder 2">
            <a:extLst>
              <a:ext uri="{FF2B5EF4-FFF2-40B4-BE49-F238E27FC236}">
                <a16:creationId xmlns:a16="http://schemas.microsoft.com/office/drawing/2014/main" id="{10688569-13F0-41AA-B601-277C672C5DD4}"/>
              </a:ext>
            </a:extLst>
          </p:cNvPr>
          <p:cNvSpPr>
            <a:spLocks noGrp="1"/>
          </p:cNvSpPr>
          <p:nvPr>
            <p:ph type="body" sz="quarter" idx="10"/>
          </p:nvPr>
        </p:nvSpPr>
        <p:spPr/>
        <p:txBody>
          <a:bodyPr>
            <a:normAutofit fontScale="92500" lnSpcReduction="20000"/>
          </a:bodyPr>
          <a:lstStyle/>
          <a:p>
            <a:pPr marL="468312" indent="-457200">
              <a:buFont typeface="Arial" panose="020B0604020202020204" pitchFamily="34" charset="0"/>
              <a:buChar char="•"/>
            </a:pPr>
            <a:r>
              <a:rPr lang="en-US" dirty="0"/>
              <a:t>Marketplace provides Base Images</a:t>
            </a:r>
          </a:p>
          <a:p>
            <a:pPr marL="468312" indent="-457200">
              <a:buFont typeface="Arial" panose="020B0604020202020204" pitchFamily="34" charset="0"/>
              <a:buChar char="•"/>
            </a:pPr>
            <a:r>
              <a:rPr lang="en-US" dirty="0"/>
              <a:t>Custom Images (create or upload)</a:t>
            </a:r>
          </a:p>
          <a:p>
            <a:pPr marL="468312" indent="-457200">
              <a:buFont typeface="Arial" panose="020B0604020202020204" pitchFamily="34" charset="0"/>
              <a:buChar char="•"/>
            </a:pPr>
            <a:r>
              <a:rPr lang="en-US" dirty="0"/>
              <a:t>Add tools &amp; software customizations via Artifacts</a:t>
            </a:r>
          </a:p>
          <a:p>
            <a:pPr marL="468312" indent="-457200">
              <a:buFont typeface="Arial" panose="020B0604020202020204" pitchFamily="34" charset="0"/>
              <a:buChar char="•"/>
            </a:pPr>
            <a:r>
              <a:rPr lang="en-US" dirty="0"/>
              <a:t>Predefine dynamic images using Formulas</a:t>
            </a:r>
          </a:p>
          <a:p>
            <a:pPr marL="468312" indent="-457200">
              <a:buFont typeface="Arial" panose="020B0604020202020204" pitchFamily="34" charset="0"/>
              <a:buChar char="•"/>
            </a:pPr>
            <a:r>
              <a:rPr lang="en-US" dirty="0"/>
              <a:t>Multi-Service environments using ARM templates</a:t>
            </a:r>
          </a:p>
          <a:p>
            <a:pPr marL="468312" indent="-457200">
              <a:buFont typeface="Arial" panose="020B0604020202020204" pitchFamily="34" charset="0"/>
              <a:buChar char="•"/>
            </a:pPr>
            <a:r>
              <a:rPr lang="en-US" dirty="0"/>
              <a:t>Integrate into CI/CD tools like Visual Studio Team Services</a:t>
            </a:r>
          </a:p>
          <a:p>
            <a:endParaRPr lang="en-US" dirty="0"/>
          </a:p>
          <a:p>
            <a:endParaRPr lang="de-CH" dirty="0"/>
          </a:p>
        </p:txBody>
      </p:sp>
    </p:spTree>
    <p:extLst>
      <p:ext uri="{BB962C8B-B14F-4D97-AF65-F5344CB8AC3E}">
        <p14:creationId xmlns:p14="http://schemas.microsoft.com/office/powerpoint/2010/main" val="134903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A9B9B-AF33-4D63-835E-522E3D2E1EC4}"/>
              </a:ext>
            </a:extLst>
          </p:cNvPr>
          <p:cNvSpPr>
            <a:spLocks noGrp="1"/>
          </p:cNvSpPr>
          <p:nvPr>
            <p:ph type="title"/>
          </p:nvPr>
        </p:nvSpPr>
        <p:spPr/>
        <p:txBody>
          <a:bodyPr/>
          <a:lstStyle/>
          <a:p>
            <a:r>
              <a:rPr lang="en-US" dirty="0"/>
              <a:t>Custom Images</a:t>
            </a:r>
          </a:p>
        </p:txBody>
      </p:sp>
      <p:sp>
        <p:nvSpPr>
          <p:cNvPr id="3" name="Text Placeholder 2">
            <a:extLst>
              <a:ext uri="{FF2B5EF4-FFF2-40B4-BE49-F238E27FC236}">
                <a16:creationId xmlns:a16="http://schemas.microsoft.com/office/drawing/2014/main" id="{12E12219-9346-4809-92C8-178984C63A5A}"/>
              </a:ext>
            </a:extLst>
          </p:cNvPr>
          <p:cNvSpPr>
            <a:spLocks noGrp="1"/>
          </p:cNvSpPr>
          <p:nvPr>
            <p:ph type="body" sz="quarter" idx="10"/>
          </p:nvPr>
        </p:nvSpPr>
        <p:spPr/>
        <p:txBody>
          <a:bodyPr>
            <a:normAutofit fontScale="92500"/>
          </a:bodyPr>
          <a:lstStyle/>
          <a:p>
            <a:r>
              <a:rPr lang="en-US" b="1" dirty="0"/>
              <a:t>Bright side:</a:t>
            </a:r>
          </a:p>
          <a:p>
            <a:pPr lvl="1">
              <a:buFont typeface="Arial" panose="020B0604020202020204" pitchFamily="34" charset="0"/>
              <a:buChar char="•"/>
            </a:pPr>
            <a:r>
              <a:rPr lang="en-US" dirty="0">
                <a:latin typeface="+mj-lt"/>
              </a:rPr>
              <a:t>VM provisioning from a custom image is fast</a:t>
            </a:r>
          </a:p>
          <a:p>
            <a:pPr lvl="1">
              <a:buFont typeface="Arial" panose="020B0604020202020204" pitchFamily="34" charset="0"/>
              <a:buChar char="•"/>
            </a:pPr>
            <a:r>
              <a:rPr lang="en-US" dirty="0">
                <a:latin typeface="+mj-lt"/>
              </a:rPr>
              <a:t>VMs created from a single custom image are identical.</a:t>
            </a:r>
          </a:p>
          <a:p>
            <a:r>
              <a:rPr lang="en-US" b="1" dirty="0"/>
              <a:t>Down side</a:t>
            </a:r>
          </a:p>
          <a:p>
            <a:pPr lvl="1">
              <a:buFont typeface="Arial" panose="020B0604020202020204" pitchFamily="34" charset="0"/>
              <a:buChar char="•"/>
            </a:pPr>
            <a:r>
              <a:rPr lang="en-US" dirty="0">
                <a:latin typeface="+mj-lt"/>
              </a:rPr>
              <a:t>If you need to update some aspect of the custom image, the image must be recreated.</a:t>
            </a:r>
          </a:p>
          <a:p>
            <a:endParaRPr lang="en-US" dirty="0"/>
          </a:p>
        </p:txBody>
      </p:sp>
    </p:spTree>
    <p:extLst>
      <p:ext uri="{BB962C8B-B14F-4D97-AF65-F5344CB8AC3E}">
        <p14:creationId xmlns:p14="http://schemas.microsoft.com/office/powerpoint/2010/main" val="1863306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0" descr="Bildergebnis für visual studio team services">
            <a:extLst>
              <a:ext uri="{FF2B5EF4-FFF2-40B4-BE49-F238E27FC236}">
                <a16:creationId xmlns:a16="http://schemas.microsoft.com/office/drawing/2014/main" id="{44737E29-5E74-49C0-948A-3E0E746CB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942" y="2997269"/>
            <a:ext cx="371725" cy="3845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DAC43E-8DB8-4B5E-8319-87B7E2A80263}"/>
              </a:ext>
            </a:extLst>
          </p:cNvPr>
          <p:cNvSpPr>
            <a:spLocks noGrp="1"/>
          </p:cNvSpPr>
          <p:nvPr>
            <p:ph type="title"/>
          </p:nvPr>
        </p:nvSpPr>
        <p:spPr/>
        <p:txBody>
          <a:bodyPr>
            <a:normAutofit/>
          </a:bodyPr>
          <a:lstStyle/>
          <a:p>
            <a:r>
              <a:rPr lang="en-US" dirty="0"/>
              <a:t>Artifacts</a:t>
            </a:r>
          </a:p>
        </p:txBody>
      </p:sp>
      <p:grpSp>
        <p:nvGrpSpPr>
          <p:cNvPr id="4" name="Group 3">
            <a:extLst>
              <a:ext uri="{FF2B5EF4-FFF2-40B4-BE49-F238E27FC236}">
                <a16:creationId xmlns:a16="http://schemas.microsoft.com/office/drawing/2014/main" id="{12A70737-350F-4AE4-A8BB-472E73DC4D2C}"/>
              </a:ext>
            </a:extLst>
          </p:cNvPr>
          <p:cNvGrpSpPr/>
          <p:nvPr/>
        </p:nvGrpSpPr>
        <p:grpSpPr>
          <a:xfrm>
            <a:off x="590587" y="1770204"/>
            <a:ext cx="3079596" cy="1893037"/>
            <a:chOff x="1623210" y="1199109"/>
            <a:chExt cx="2444734" cy="1254369"/>
          </a:xfrm>
        </p:grpSpPr>
        <p:grpSp>
          <p:nvGrpSpPr>
            <p:cNvPr id="5" name="Group 4">
              <a:extLst>
                <a:ext uri="{FF2B5EF4-FFF2-40B4-BE49-F238E27FC236}">
                  <a16:creationId xmlns:a16="http://schemas.microsoft.com/office/drawing/2014/main" id="{25CBCF04-6296-4B4B-B01E-D96D90C1A0FD}"/>
                </a:ext>
              </a:extLst>
            </p:cNvPr>
            <p:cNvGrpSpPr/>
            <p:nvPr/>
          </p:nvGrpSpPr>
          <p:grpSpPr>
            <a:xfrm>
              <a:off x="1623210" y="1199109"/>
              <a:ext cx="2444734" cy="1254369"/>
              <a:chOff x="10237853" y="1810369"/>
              <a:chExt cx="627075" cy="350845"/>
            </a:xfrm>
          </p:grpSpPr>
          <p:sp>
            <p:nvSpPr>
              <p:cNvPr id="16" name="Rectangle 120">
                <a:extLst>
                  <a:ext uri="{FF2B5EF4-FFF2-40B4-BE49-F238E27FC236}">
                    <a16:creationId xmlns:a16="http://schemas.microsoft.com/office/drawing/2014/main" id="{86327967-6213-4BBC-9AC2-14E975D822D1}"/>
                  </a:ext>
                </a:extLst>
              </p:cNvPr>
              <p:cNvSpPr>
                <a:spLocks noChangeArrowheads="1"/>
              </p:cNvSpPr>
              <p:nvPr/>
            </p:nvSpPr>
            <p:spPr bwMode="auto">
              <a:xfrm>
                <a:off x="10671249" y="19913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2">
                <a:extLst>
                  <a:ext uri="{FF2B5EF4-FFF2-40B4-BE49-F238E27FC236}">
                    <a16:creationId xmlns:a16="http://schemas.microsoft.com/office/drawing/2014/main" id="{55D64ED9-79AE-4C57-B5DE-FAB83BF47F70}"/>
                  </a:ext>
                </a:extLst>
              </p:cNvPr>
              <p:cNvSpPr>
                <a:spLocks/>
              </p:cNvSpPr>
              <p:nvPr/>
            </p:nvSpPr>
            <p:spPr bwMode="auto">
              <a:xfrm>
                <a:off x="10237853" y="1810369"/>
                <a:ext cx="627074" cy="35084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1A80CC">
                  <a:alpha val="2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3">
                <a:extLst>
                  <a:ext uri="{FF2B5EF4-FFF2-40B4-BE49-F238E27FC236}">
                    <a16:creationId xmlns:a16="http://schemas.microsoft.com/office/drawing/2014/main" id="{F000064F-AB9C-4493-97D5-D1E57A42B7AA}"/>
                  </a:ext>
                </a:extLst>
              </p:cNvPr>
              <p:cNvSpPr>
                <a:spLocks/>
              </p:cNvSpPr>
              <p:nvPr/>
            </p:nvSpPr>
            <p:spPr bwMode="auto">
              <a:xfrm>
                <a:off x="10260079" y="1953247"/>
                <a:ext cx="604849" cy="207967"/>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0072C6">
                  <a:alpha val="2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23D3CCA1-38A0-40B6-A222-521CA18B35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989" t="-562" r="23659" b="562"/>
            <a:stretch/>
          </p:blipFill>
          <p:spPr>
            <a:xfrm>
              <a:off x="2303708" y="1734682"/>
              <a:ext cx="676633" cy="570047"/>
            </a:xfrm>
            <a:prstGeom prst="rect">
              <a:avLst/>
            </a:prstGeom>
          </p:spPr>
        </p:pic>
      </p:grpSp>
      <p:pic>
        <p:nvPicPr>
          <p:cNvPr id="1030" name="Picture 6" descr="Bildergebnis für microsoft">
            <a:extLst>
              <a:ext uri="{FF2B5EF4-FFF2-40B4-BE49-F238E27FC236}">
                <a16:creationId xmlns:a16="http://schemas.microsoft.com/office/drawing/2014/main" id="{D4832FAF-BE20-46D9-AE02-4305BBDD1E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8004" b="41617"/>
          <a:stretch/>
        </p:blipFill>
        <p:spPr bwMode="auto">
          <a:xfrm>
            <a:off x="7078443" y="1520224"/>
            <a:ext cx="360041" cy="34392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3DFA8553-C856-450D-8813-4EC896E9A836}"/>
              </a:ext>
            </a:extLst>
          </p:cNvPr>
          <p:cNvGrpSpPr/>
          <p:nvPr/>
        </p:nvGrpSpPr>
        <p:grpSpPr>
          <a:xfrm flipH="1">
            <a:off x="4071970" y="1665846"/>
            <a:ext cx="1944461" cy="914400"/>
            <a:chOff x="2788400" y="3086195"/>
            <a:chExt cx="1678218" cy="914400"/>
          </a:xfrm>
        </p:grpSpPr>
        <p:sp>
          <p:nvSpPr>
            <p:cNvPr id="23" name="Right Arrow 11">
              <a:extLst>
                <a:ext uri="{FF2B5EF4-FFF2-40B4-BE49-F238E27FC236}">
                  <a16:creationId xmlns:a16="http://schemas.microsoft.com/office/drawing/2014/main" id="{7C0FE174-76AE-4224-B140-E88341E0ECA8}"/>
                </a:ext>
              </a:extLst>
            </p:cNvPr>
            <p:cNvSpPr/>
            <p:nvPr/>
          </p:nvSpPr>
          <p:spPr bwMode="auto">
            <a:xfrm>
              <a:off x="3122727" y="3467419"/>
              <a:ext cx="1343891" cy="335540"/>
            </a:xfrm>
            <a:prstGeom prst="rightArrow">
              <a:avLst>
                <a:gd name="adj1" fmla="val 65789"/>
                <a:gd name="adj2" fmla="val 79856"/>
              </a:avLst>
            </a:prstGeom>
            <a:solidFill>
              <a:srgbClr val="BED5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4" name="TextBox 23">
              <a:extLst>
                <a:ext uri="{FF2B5EF4-FFF2-40B4-BE49-F238E27FC236}">
                  <a16:creationId xmlns:a16="http://schemas.microsoft.com/office/drawing/2014/main" id="{24987FD9-3F53-4E35-A56D-A4FDB32A68D3}"/>
                </a:ext>
              </a:extLst>
            </p:cNvPr>
            <p:cNvSpPr txBox="1"/>
            <p:nvPr/>
          </p:nvSpPr>
          <p:spPr>
            <a:xfrm>
              <a:off x="2788400" y="3086195"/>
              <a:ext cx="1553092" cy="914400"/>
            </a:xfrm>
            <a:prstGeom prst="rect">
              <a:avLst/>
            </a:prstGeom>
            <a:noFill/>
          </p:spPr>
          <p:txBody>
            <a:bodyPr wrap="none" lIns="182880" tIns="146304" rIns="182880" bIns="146304" rtlCol="0">
              <a:noAutofit/>
            </a:bodyPr>
            <a:lstStyle/>
            <a:p>
              <a:pPr>
                <a:lnSpc>
                  <a:spcPct val="90000"/>
                </a:lnSpc>
                <a:spcAft>
                  <a:spcPts val="600"/>
                </a:spcAft>
              </a:pPr>
              <a:r>
                <a:rPr lang="en-US" sz="1600" dirty="0">
                  <a:solidFill>
                    <a:srgbClr val="1E347F"/>
                  </a:solidFill>
                  <a:latin typeface="Segoe UI" panose="020B0502040204020203" pitchFamily="34" charset="0"/>
                  <a:cs typeface="Segoe UI" panose="020B0502040204020203" pitchFamily="34" charset="0"/>
                </a:rPr>
                <a:t>Default</a:t>
              </a:r>
              <a:r>
                <a:rPr lang="en-US" sz="1600" dirty="0">
                  <a:solidFill>
                    <a:schemeClr val="bg1"/>
                  </a:solidFill>
                </a:rPr>
                <a:t> </a:t>
              </a:r>
              <a:r>
                <a:rPr lang="en-US" sz="1600" dirty="0">
                  <a:solidFill>
                    <a:srgbClr val="1E347F"/>
                  </a:solidFill>
                  <a:latin typeface="Segoe UI" panose="020B0502040204020203" pitchFamily="34" charset="0"/>
                  <a:cs typeface="Segoe UI" panose="020B0502040204020203" pitchFamily="34" charset="0"/>
                </a:rPr>
                <a:t>Repo</a:t>
              </a:r>
            </a:p>
          </p:txBody>
        </p:sp>
      </p:grpSp>
      <p:pic>
        <p:nvPicPr>
          <p:cNvPr id="1032" name="Picture 8" descr="Bildergebnis für people">
            <a:extLst>
              <a:ext uri="{FF2B5EF4-FFF2-40B4-BE49-F238E27FC236}">
                <a16:creationId xmlns:a16="http://schemas.microsoft.com/office/drawing/2014/main" id="{424DC19B-8DE0-46B0-B0AE-3359C8B9E0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88" t="30038" r="51341" b="30147"/>
          <a:stretch/>
        </p:blipFill>
        <p:spPr bwMode="auto">
          <a:xfrm>
            <a:off x="7046895" y="3424967"/>
            <a:ext cx="423139" cy="43204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A330E86E-1CF8-4972-9256-FC6091EACCCF}"/>
              </a:ext>
            </a:extLst>
          </p:cNvPr>
          <p:cNvGrpSpPr/>
          <p:nvPr/>
        </p:nvGrpSpPr>
        <p:grpSpPr>
          <a:xfrm flipH="1">
            <a:off x="4068973" y="2896334"/>
            <a:ext cx="2084847" cy="914400"/>
            <a:chOff x="2689592" y="3085426"/>
            <a:chExt cx="1777026" cy="914400"/>
          </a:xfrm>
        </p:grpSpPr>
        <p:sp>
          <p:nvSpPr>
            <p:cNvPr id="28" name="Right Arrow 11">
              <a:extLst>
                <a:ext uri="{FF2B5EF4-FFF2-40B4-BE49-F238E27FC236}">
                  <a16:creationId xmlns:a16="http://schemas.microsoft.com/office/drawing/2014/main" id="{02259DC7-2CD4-452B-B9CB-3984E4021A12}"/>
                </a:ext>
              </a:extLst>
            </p:cNvPr>
            <p:cNvSpPr/>
            <p:nvPr/>
          </p:nvSpPr>
          <p:spPr bwMode="auto">
            <a:xfrm>
              <a:off x="3122727" y="3467419"/>
              <a:ext cx="1343891" cy="335540"/>
            </a:xfrm>
            <a:prstGeom prst="rightArrow">
              <a:avLst>
                <a:gd name="adj1" fmla="val 65789"/>
                <a:gd name="adj2" fmla="val 79856"/>
              </a:avLst>
            </a:prstGeom>
            <a:solidFill>
              <a:srgbClr val="BED5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9" name="TextBox 28">
              <a:extLst>
                <a:ext uri="{FF2B5EF4-FFF2-40B4-BE49-F238E27FC236}">
                  <a16:creationId xmlns:a16="http://schemas.microsoft.com/office/drawing/2014/main" id="{3212A63D-3C9B-4865-9A36-2664E52D787E}"/>
                </a:ext>
              </a:extLst>
            </p:cNvPr>
            <p:cNvSpPr txBox="1"/>
            <p:nvPr/>
          </p:nvSpPr>
          <p:spPr>
            <a:xfrm>
              <a:off x="2689592" y="3085426"/>
              <a:ext cx="1662105" cy="914400"/>
            </a:xfrm>
            <a:prstGeom prst="rect">
              <a:avLst/>
            </a:prstGeom>
            <a:noFill/>
          </p:spPr>
          <p:txBody>
            <a:bodyPr wrap="none" lIns="182880" tIns="146304" rIns="182880" bIns="146304" rtlCol="0">
              <a:noAutofit/>
            </a:bodyPr>
            <a:lstStyle/>
            <a:p>
              <a:pPr>
                <a:lnSpc>
                  <a:spcPct val="90000"/>
                </a:lnSpc>
                <a:spcAft>
                  <a:spcPts val="600"/>
                </a:spcAft>
              </a:pPr>
              <a:r>
                <a:rPr lang="en-US" sz="1600" dirty="0">
                  <a:solidFill>
                    <a:schemeClr val="tx2"/>
                  </a:solidFill>
                </a:rPr>
                <a:t>Other Repos</a:t>
              </a:r>
            </a:p>
          </p:txBody>
        </p:sp>
      </p:grpSp>
      <p:pic>
        <p:nvPicPr>
          <p:cNvPr id="32" name="Picture 4" descr="https://upload.wikimedia.org/wikipedia/commons/5/54/GitHub_Logo.png">
            <a:extLst>
              <a:ext uri="{FF2B5EF4-FFF2-40B4-BE49-F238E27FC236}">
                <a16:creationId xmlns:a16="http://schemas.microsoft.com/office/drawing/2014/main" id="{455DC7D6-B0DA-46F0-B078-A60B3238C1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0954" y="3308893"/>
            <a:ext cx="936344" cy="3839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97F605D-3C69-474F-8BF8-C51EEE2771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620" y="1781340"/>
            <a:ext cx="500987" cy="378612"/>
          </a:xfrm>
          <a:prstGeom prst="rect">
            <a:avLst/>
          </a:prstGeom>
        </p:spPr>
      </p:pic>
      <p:pic>
        <p:nvPicPr>
          <p:cNvPr id="34" name="Picture 33">
            <a:extLst>
              <a:ext uri="{FF2B5EF4-FFF2-40B4-BE49-F238E27FC236}">
                <a16:creationId xmlns:a16="http://schemas.microsoft.com/office/drawing/2014/main" id="{BE586E19-159F-42C9-BC90-E56A5B52F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6384" y="1933740"/>
            <a:ext cx="500987" cy="378612"/>
          </a:xfrm>
          <a:prstGeom prst="rect">
            <a:avLst/>
          </a:prstGeom>
        </p:spPr>
      </p:pic>
      <p:pic>
        <p:nvPicPr>
          <p:cNvPr id="35" name="Picture 34">
            <a:extLst>
              <a:ext uri="{FF2B5EF4-FFF2-40B4-BE49-F238E27FC236}">
                <a16:creationId xmlns:a16="http://schemas.microsoft.com/office/drawing/2014/main" id="{3B2D9372-2ECE-4463-AF09-A96EAC5409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620" y="3731847"/>
            <a:ext cx="500987" cy="378612"/>
          </a:xfrm>
          <a:prstGeom prst="rect">
            <a:avLst/>
          </a:prstGeom>
        </p:spPr>
      </p:pic>
      <p:pic>
        <p:nvPicPr>
          <p:cNvPr id="36" name="Picture 35">
            <a:extLst>
              <a:ext uri="{FF2B5EF4-FFF2-40B4-BE49-F238E27FC236}">
                <a16:creationId xmlns:a16="http://schemas.microsoft.com/office/drawing/2014/main" id="{F896D77D-8618-42F4-978C-721F9CEBCD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6384" y="3884247"/>
            <a:ext cx="500987" cy="378612"/>
          </a:xfrm>
          <a:prstGeom prst="rect">
            <a:avLst/>
          </a:prstGeom>
        </p:spPr>
      </p:pic>
      <p:pic>
        <p:nvPicPr>
          <p:cNvPr id="37" name="Picture 36">
            <a:extLst>
              <a:ext uri="{FF2B5EF4-FFF2-40B4-BE49-F238E27FC236}">
                <a16:creationId xmlns:a16="http://schemas.microsoft.com/office/drawing/2014/main" id="{51AAAA44-E05E-416F-9E0D-EF5BA3D6C3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8784" y="2086140"/>
            <a:ext cx="500987" cy="378612"/>
          </a:xfrm>
          <a:prstGeom prst="rect">
            <a:avLst/>
          </a:prstGeom>
        </p:spPr>
      </p:pic>
      <p:pic>
        <p:nvPicPr>
          <p:cNvPr id="38" name="Picture 37">
            <a:extLst>
              <a:ext uri="{FF2B5EF4-FFF2-40B4-BE49-F238E27FC236}">
                <a16:creationId xmlns:a16="http://schemas.microsoft.com/office/drawing/2014/main" id="{23269C25-B6FC-4356-9A1B-06AF01A41C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8784" y="4036647"/>
            <a:ext cx="500987" cy="378612"/>
          </a:xfrm>
          <a:prstGeom prst="rect">
            <a:avLst/>
          </a:prstGeom>
        </p:spPr>
      </p:pic>
      <p:pic>
        <p:nvPicPr>
          <p:cNvPr id="30" name="Picture 10" descr="Bildergebnis für visual studio team services">
            <a:extLst>
              <a:ext uri="{FF2B5EF4-FFF2-40B4-BE49-F238E27FC236}">
                <a16:creationId xmlns:a16="http://schemas.microsoft.com/office/drawing/2014/main" id="{403CB750-ED8C-49A8-9720-A2805B095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308" y="1036690"/>
            <a:ext cx="371725" cy="3845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s://upload.wikimedia.org/wikipedia/commons/5/54/GitHub_Logo.png">
            <a:extLst>
              <a:ext uri="{FF2B5EF4-FFF2-40B4-BE49-F238E27FC236}">
                <a16:creationId xmlns:a16="http://schemas.microsoft.com/office/drawing/2014/main" id="{F5F7D7D6-3022-46C4-8F23-5B9F9A615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8320" y="1348314"/>
            <a:ext cx="936344" cy="38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3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3.95062E-6 L -0.44775 0.10278 " pathEditMode="relative" rAng="0" ptsTypes="AA">
                                      <p:cBhvr>
                                        <p:cTn id="6" dur="2000" fill="hold"/>
                                        <p:tgtEl>
                                          <p:spTgt spid="37"/>
                                        </p:tgtEl>
                                        <p:attrNameLst>
                                          <p:attrName>ppt_x</p:attrName>
                                          <p:attrName>ppt_y</p:attrName>
                                        </p:attrNameLst>
                                      </p:cBhvr>
                                      <p:rCtr x="-22396" y="51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93827E-6 L -0.44775 -0.18611 " pathEditMode="relative" rAng="0" ptsTypes="AA">
                                      <p:cBhvr>
                                        <p:cTn id="10" dur="2000" fill="hold"/>
                                        <p:tgtEl>
                                          <p:spTgt spid="38"/>
                                        </p:tgtEl>
                                        <p:attrNameLst>
                                          <p:attrName>ppt_x</p:attrName>
                                          <p:attrName>ppt_y</p:attrName>
                                        </p:attrNameLst>
                                      </p:cBhvr>
                                      <p:rCtr x="-22396" y="-93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37AFD-A4EB-495B-8B1A-47FCFC9965D2}"/>
              </a:ext>
            </a:extLst>
          </p:cNvPr>
          <p:cNvSpPr>
            <a:spLocks noGrp="1"/>
          </p:cNvSpPr>
          <p:nvPr>
            <p:ph type="title"/>
          </p:nvPr>
        </p:nvSpPr>
        <p:spPr/>
        <p:txBody>
          <a:bodyPr/>
          <a:lstStyle/>
          <a:p>
            <a:r>
              <a:rPr lang="en-US" dirty="0"/>
              <a:t>Formulas</a:t>
            </a:r>
          </a:p>
        </p:txBody>
      </p:sp>
      <p:sp>
        <p:nvSpPr>
          <p:cNvPr id="3" name="Text Placeholder 2">
            <a:extLst>
              <a:ext uri="{FF2B5EF4-FFF2-40B4-BE49-F238E27FC236}">
                <a16:creationId xmlns:a16="http://schemas.microsoft.com/office/drawing/2014/main" id="{9DD7C5D9-B7C8-48E6-950F-62065AC79FED}"/>
              </a:ext>
            </a:extLst>
          </p:cNvPr>
          <p:cNvSpPr>
            <a:spLocks noGrp="1"/>
          </p:cNvSpPr>
          <p:nvPr>
            <p:ph type="body" sz="quarter" idx="10"/>
          </p:nvPr>
        </p:nvSpPr>
        <p:spPr/>
        <p:txBody>
          <a:bodyPr>
            <a:normAutofit fontScale="70000" lnSpcReduction="20000"/>
          </a:bodyPr>
          <a:lstStyle/>
          <a:p>
            <a:r>
              <a:rPr lang="en-US" b="1" dirty="0"/>
              <a:t>Bright side:</a:t>
            </a:r>
          </a:p>
          <a:p>
            <a:pPr lvl="1">
              <a:buFont typeface="Arial" panose="020B0604020202020204" pitchFamily="34" charset="0"/>
              <a:buChar char="•"/>
            </a:pPr>
            <a:r>
              <a:rPr lang="en-US" dirty="0">
                <a:latin typeface="+mj-lt"/>
              </a:rPr>
              <a:t>Changes in the environment can be captured on the fly via </a:t>
            </a:r>
            <a:r>
              <a:rPr lang="en-US" b="1" dirty="0">
                <a:latin typeface="+mj-lt"/>
              </a:rPr>
              <a:t>artifacts</a:t>
            </a:r>
            <a:r>
              <a:rPr lang="en-US" dirty="0">
                <a:latin typeface="+mj-lt"/>
              </a:rPr>
              <a:t>. </a:t>
            </a:r>
          </a:p>
          <a:p>
            <a:pPr lvl="1">
              <a:buFont typeface="Arial" panose="020B0604020202020204" pitchFamily="34" charset="0"/>
              <a:buChar char="•"/>
            </a:pPr>
            <a:r>
              <a:rPr lang="en-US" dirty="0">
                <a:latin typeface="+mj-lt"/>
              </a:rPr>
              <a:t>Formulas can define default settings - such as VM sizes and virtual network settings.</a:t>
            </a:r>
          </a:p>
          <a:p>
            <a:pPr lvl="1">
              <a:buFont typeface="Arial" panose="020B0604020202020204" pitchFamily="34" charset="0"/>
              <a:buChar char="•"/>
            </a:pPr>
            <a:r>
              <a:rPr lang="en-US" dirty="0">
                <a:latin typeface="+mj-lt"/>
              </a:rPr>
              <a:t>The settings saved in a formula are shown as default values, but can be modified when the VM is created.</a:t>
            </a:r>
          </a:p>
          <a:p>
            <a:r>
              <a:rPr lang="en-US" b="1" dirty="0"/>
              <a:t>Down side</a:t>
            </a:r>
          </a:p>
          <a:p>
            <a:pPr lvl="1">
              <a:buFont typeface="Arial" panose="020B0604020202020204" pitchFamily="34" charset="0"/>
              <a:buChar char="•"/>
            </a:pPr>
            <a:r>
              <a:rPr lang="en-US" dirty="0">
                <a:latin typeface="+mj-lt"/>
              </a:rPr>
              <a:t>Creating a VM from a formula takes more time than creating a VM from a custom image.</a:t>
            </a:r>
          </a:p>
          <a:p>
            <a:endParaRPr lang="en-US" dirty="0"/>
          </a:p>
        </p:txBody>
      </p:sp>
    </p:spTree>
    <p:extLst>
      <p:ext uri="{BB962C8B-B14F-4D97-AF65-F5344CB8AC3E}">
        <p14:creationId xmlns:p14="http://schemas.microsoft.com/office/powerpoint/2010/main" val="32477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647C-2FFF-4D5E-ACEE-AE71BA129F64}"/>
              </a:ext>
            </a:extLst>
          </p:cNvPr>
          <p:cNvSpPr>
            <a:spLocks noGrp="1"/>
          </p:cNvSpPr>
          <p:nvPr>
            <p:ph type="title"/>
          </p:nvPr>
        </p:nvSpPr>
        <p:spPr/>
        <p:txBody>
          <a:bodyPr/>
          <a:lstStyle/>
          <a:p>
            <a:r>
              <a:rPr lang="en-US" dirty="0"/>
              <a:t>Environments</a:t>
            </a:r>
          </a:p>
        </p:txBody>
      </p:sp>
      <p:sp>
        <p:nvSpPr>
          <p:cNvPr id="3" name="Text Placeholder 2">
            <a:extLst>
              <a:ext uri="{FF2B5EF4-FFF2-40B4-BE49-F238E27FC236}">
                <a16:creationId xmlns:a16="http://schemas.microsoft.com/office/drawing/2014/main" id="{6E199691-9741-4AF1-8B87-136A97769785}"/>
              </a:ext>
            </a:extLst>
          </p:cNvPr>
          <p:cNvSpPr>
            <a:spLocks noGrp="1"/>
          </p:cNvSpPr>
          <p:nvPr>
            <p:ph type="body" sz="quarter" idx="10"/>
          </p:nvPr>
        </p:nvSpPr>
        <p:spPr/>
        <p:txBody>
          <a:bodyPr>
            <a:normAutofit/>
          </a:bodyPr>
          <a:lstStyle/>
          <a:p>
            <a:r>
              <a:rPr lang="en-US" dirty="0"/>
              <a:t>Use ARM templates to deploy solutions</a:t>
            </a:r>
          </a:p>
          <a:p>
            <a:pPr marL="468312" indent="-457200">
              <a:buFont typeface="Arial" panose="020B0604020202020204" pitchFamily="34" charset="0"/>
              <a:buChar char="•"/>
            </a:pPr>
            <a:r>
              <a:rPr lang="en-US" dirty="0"/>
              <a:t>Deploy multiple resources repeatedly</a:t>
            </a:r>
          </a:p>
          <a:p>
            <a:pPr marL="468312" indent="-457200">
              <a:buFont typeface="Arial" panose="020B0604020202020204" pitchFamily="34" charset="0"/>
              <a:buChar char="•"/>
            </a:pPr>
            <a:r>
              <a:rPr lang="en-US" dirty="0"/>
              <a:t>Can contain PaaS resources</a:t>
            </a:r>
          </a:p>
          <a:p>
            <a:pPr marL="468312" indent="-457200">
              <a:buFont typeface="Arial" panose="020B0604020202020204" pitchFamily="34" charset="0"/>
              <a:buChar char="•"/>
            </a:pPr>
            <a:r>
              <a:rPr lang="en-US" dirty="0"/>
              <a:t>Appear in cost tracking</a:t>
            </a:r>
          </a:p>
          <a:p>
            <a:pPr marL="468312" indent="-457200">
              <a:buFont typeface="Arial" panose="020B0604020202020204" pitchFamily="34" charset="0"/>
              <a:buChar char="•"/>
            </a:pPr>
            <a:r>
              <a:rPr lang="en-US" dirty="0"/>
              <a:t>No Auto-Shutdown for PaaS</a:t>
            </a:r>
          </a:p>
        </p:txBody>
      </p:sp>
    </p:spTree>
    <p:extLst>
      <p:ext uri="{BB962C8B-B14F-4D97-AF65-F5344CB8AC3E}">
        <p14:creationId xmlns:p14="http://schemas.microsoft.com/office/powerpoint/2010/main" val="3328882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AF70-5B1A-4357-B61A-5F9B0FC6E755}"/>
              </a:ext>
            </a:extLst>
          </p:cNvPr>
          <p:cNvSpPr>
            <a:spLocks noGrp="1"/>
          </p:cNvSpPr>
          <p:nvPr>
            <p:ph type="title"/>
          </p:nvPr>
        </p:nvSpPr>
        <p:spPr/>
        <p:txBody>
          <a:bodyPr/>
          <a:lstStyle/>
          <a:p>
            <a:r>
              <a:rPr lang="en-US" dirty="0"/>
              <a:t>CI/CD Pipeline Integration</a:t>
            </a:r>
          </a:p>
        </p:txBody>
      </p:sp>
      <p:sp>
        <p:nvSpPr>
          <p:cNvPr id="3" name="Text Placeholder 2">
            <a:extLst>
              <a:ext uri="{FF2B5EF4-FFF2-40B4-BE49-F238E27FC236}">
                <a16:creationId xmlns:a16="http://schemas.microsoft.com/office/drawing/2014/main" id="{8237ED30-C3DE-4F88-949B-5AD63E5A48C1}"/>
              </a:ext>
            </a:extLst>
          </p:cNvPr>
          <p:cNvSpPr>
            <a:spLocks noGrp="1"/>
          </p:cNvSpPr>
          <p:nvPr>
            <p:ph type="body" sz="quarter" idx="10"/>
          </p:nvPr>
        </p:nvSpPr>
        <p:spPr/>
        <p:txBody>
          <a:bodyPr>
            <a:normAutofit lnSpcReduction="10000"/>
          </a:bodyPr>
          <a:lstStyle/>
          <a:p>
            <a:r>
              <a:rPr lang="en-US" dirty="0" err="1"/>
              <a:t>DevTest</a:t>
            </a:r>
            <a:r>
              <a:rPr lang="en-US" dirty="0"/>
              <a:t> Labs Tasks are build/release tasks for VSTS which allow you to integrate with Azure </a:t>
            </a:r>
            <a:r>
              <a:rPr lang="en-US" dirty="0" err="1"/>
              <a:t>DevTest</a:t>
            </a:r>
            <a:r>
              <a:rPr lang="en-US" dirty="0"/>
              <a:t> Labs</a:t>
            </a:r>
          </a:p>
          <a:p>
            <a:pPr marL="468312" indent="-457200">
              <a:buFont typeface="Arial" panose="020B0604020202020204" pitchFamily="34" charset="0"/>
              <a:buChar char="•"/>
            </a:pPr>
            <a:r>
              <a:rPr lang="en-US" dirty="0"/>
              <a:t>Create VM</a:t>
            </a:r>
          </a:p>
          <a:p>
            <a:pPr marL="468312" indent="-457200">
              <a:buFont typeface="Arial" panose="020B0604020202020204" pitchFamily="34" charset="0"/>
              <a:buChar char="•"/>
            </a:pPr>
            <a:r>
              <a:rPr lang="en-US" dirty="0"/>
              <a:t>Create Custom Image</a:t>
            </a:r>
          </a:p>
          <a:p>
            <a:pPr marL="468312" indent="-457200">
              <a:buFont typeface="Arial" panose="020B0604020202020204" pitchFamily="34" charset="0"/>
              <a:buChar char="•"/>
            </a:pPr>
            <a:r>
              <a:rPr lang="en-US" dirty="0"/>
              <a:t>Delete VM </a:t>
            </a:r>
          </a:p>
        </p:txBody>
      </p:sp>
      <p:sp>
        <p:nvSpPr>
          <p:cNvPr id="4" name="Rectangle 3">
            <a:extLst>
              <a:ext uri="{FF2B5EF4-FFF2-40B4-BE49-F238E27FC236}">
                <a16:creationId xmlns:a16="http://schemas.microsoft.com/office/drawing/2014/main" id="{58D239AD-924B-4333-9529-E24C34AE4DD2}"/>
              </a:ext>
            </a:extLst>
          </p:cNvPr>
          <p:cNvSpPr/>
          <p:nvPr/>
        </p:nvSpPr>
        <p:spPr>
          <a:xfrm>
            <a:off x="1331640" y="4265184"/>
            <a:ext cx="7488832" cy="646331"/>
          </a:xfrm>
          <a:prstGeom prst="rect">
            <a:avLst/>
          </a:prstGeom>
          <a:ln>
            <a:solidFill>
              <a:schemeClr val="accent1"/>
            </a:solidFill>
          </a:ln>
        </p:spPr>
        <p:txBody>
          <a:bodyPr wrap="square">
            <a:spAutoFit/>
          </a:bodyPr>
          <a:lstStyle/>
          <a:p>
            <a:r>
              <a:rPr lang="en-US" dirty="0">
                <a:solidFill>
                  <a:srgbClr val="1E347F"/>
                </a:solidFill>
                <a:latin typeface="+mj-lt"/>
                <a:cs typeface="Segoe UI" panose="020B0502040204020203" pitchFamily="34" charset="0"/>
              </a:rPr>
              <a:t>VSTS has 240min/month of FREE cloud-hosted build agent time with Windows, Linux and now Mac images, all available for cloud-powered build!</a:t>
            </a:r>
          </a:p>
        </p:txBody>
      </p:sp>
    </p:spTree>
    <p:extLst>
      <p:ext uri="{BB962C8B-B14F-4D97-AF65-F5344CB8AC3E}">
        <p14:creationId xmlns:p14="http://schemas.microsoft.com/office/powerpoint/2010/main" val="142191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3B887A-6392-44AA-8F1B-C2290A8D04DA}"/>
              </a:ext>
            </a:extLst>
          </p:cNvPr>
          <p:cNvSpPr>
            <a:spLocks noGrp="1"/>
          </p:cNvSpPr>
          <p:nvPr>
            <p:ph type="body" sz="quarter" idx="10"/>
          </p:nvPr>
        </p:nvSpPr>
        <p:spPr/>
        <p:txBody>
          <a:bodyPr/>
          <a:lstStyle/>
          <a:p>
            <a:endParaRPr lang="en-US" dirty="0"/>
          </a:p>
        </p:txBody>
      </p:sp>
      <p:sp>
        <p:nvSpPr>
          <p:cNvPr id="10" name="Rectangle 9">
            <a:extLst>
              <a:ext uri="{FF2B5EF4-FFF2-40B4-BE49-F238E27FC236}">
                <a16:creationId xmlns:a16="http://schemas.microsoft.com/office/drawing/2014/main" id="{367BB503-F52D-4750-81A3-6CD7636FB459}"/>
              </a:ext>
            </a:extLst>
          </p:cNvPr>
          <p:cNvSpPr/>
          <p:nvPr/>
        </p:nvSpPr>
        <p:spPr>
          <a:xfrm>
            <a:off x="0" y="0"/>
            <a:ext cx="9144000" cy="51435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 picture containing text&#10;&#10;Description generated with very high confidence">
            <a:extLst>
              <a:ext uri="{FF2B5EF4-FFF2-40B4-BE49-F238E27FC236}">
                <a16:creationId xmlns:a16="http://schemas.microsoft.com/office/drawing/2014/main" id="{D54BBF74-DF72-41F2-8554-6E59F5B5DA98}"/>
              </a:ext>
            </a:extLst>
          </p:cNvPr>
          <p:cNvPicPr>
            <a:picLocks noChangeAspect="1"/>
          </p:cNvPicPr>
          <p:nvPr/>
        </p:nvPicPr>
        <p:blipFill>
          <a:blip r:embed="rId2"/>
          <a:stretch>
            <a:fillRect/>
          </a:stretch>
        </p:blipFill>
        <p:spPr>
          <a:xfrm>
            <a:off x="22675" y="353898"/>
            <a:ext cx="9105551" cy="4435704"/>
          </a:xfrm>
          <a:prstGeom prst="rect">
            <a:avLst/>
          </a:prstGeom>
        </p:spPr>
      </p:pic>
    </p:spTree>
    <p:extLst>
      <p:ext uri="{BB962C8B-B14F-4D97-AF65-F5344CB8AC3E}">
        <p14:creationId xmlns:p14="http://schemas.microsoft.com/office/powerpoint/2010/main" val="3591520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B6653-7851-4C8A-B6D7-F1F28637BD8D}"/>
              </a:ext>
            </a:extLst>
          </p:cNvPr>
          <p:cNvSpPr>
            <a:spLocks noGrp="1"/>
          </p:cNvSpPr>
          <p:nvPr>
            <p:ph type="title"/>
          </p:nvPr>
        </p:nvSpPr>
        <p:spPr/>
        <p:txBody>
          <a:bodyPr/>
          <a:lstStyle/>
          <a:p>
            <a:r>
              <a:rPr lang="en-US" dirty="0"/>
              <a:t>Power of Combo</a:t>
            </a:r>
          </a:p>
        </p:txBody>
      </p:sp>
      <p:sp>
        <p:nvSpPr>
          <p:cNvPr id="3" name="Text Placeholder 2">
            <a:extLst>
              <a:ext uri="{FF2B5EF4-FFF2-40B4-BE49-F238E27FC236}">
                <a16:creationId xmlns:a16="http://schemas.microsoft.com/office/drawing/2014/main" id="{4CCB8897-0F15-4E3D-BB53-FBD05D2CD719}"/>
              </a:ext>
            </a:extLst>
          </p:cNvPr>
          <p:cNvSpPr>
            <a:spLocks noGrp="1"/>
          </p:cNvSpPr>
          <p:nvPr>
            <p:ph type="body" sz="quarter" idx="10"/>
          </p:nvPr>
        </p:nvSpPr>
        <p:spPr>
          <a:xfrm>
            <a:off x="179512" y="1211750"/>
            <a:ext cx="4968552" cy="2944176"/>
          </a:xfrm>
        </p:spPr>
        <p:txBody>
          <a:bodyPr/>
          <a:lstStyle/>
          <a:p>
            <a:pPr marL="468312" indent="-457200">
              <a:buFont typeface="Arial" panose="020B0604020202020204" pitchFamily="34" charset="0"/>
              <a:buChar char="•"/>
            </a:pPr>
            <a:r>
              <a:rPr lang="en-US" dirty="0"/>
              <a:t>Auto-deploy VMs for Testers when releasing new build</a:t>
            </a:r>
          </a:p>
          <a:p>
            <a:pPr marL="468312" indent="-457200">
              <a:buFont typeface="Arial" panose="020B0604020202020204" pitchFamily="34" charset="0"/>
              <a:buChar char="•"/>
            </a:pPr>
            <a:r>
              <a:rPr lang="en-US" dirty="0"/>
              <a:t>Use Artifacts and Custom Images together with VSTS</a:t>
            </a:r>
          </a:p>
        </p:txBody>
      </p:sp>
      <p:pic>
        <p:nvPicPr>
          <p:cNvPr id="9" name="Picture 8">
            <a:extLst>
              <a:ext uri="{FF2B5EF4-FFF2-40B4-BE49-F238E27FC236}">
                <a16:creationId xmlns:a16="http://schemas.microsoft.com/office/drawing/2014/main" id="{385F300D-0094-4533-9B2F-4841F8723A1F}"/>
              </a:ext>
            </a:extLst>
          </p:cNvPr>
          <p:cNvPicPr>
            <a:picLocks noChangeAspect="1"/>
          </p:cNvPicPr>
          <p:nvPr/>
        </p:nvPicPr>
        <p:blipFill>
          <a:blip r:embed="rId2"/>
          <a:stretch>
            <a:fillRect/>
          </a:stretch>
        </p:blipFill>
        <p:spPr>
          <a:xfrm>
            <a:off x="5292080" y="-1518"/>
            <a:ext cx="3485795" cy="5143500"/>
          </a:xfrm>
          <a:prstGeom prst="rect">
            <a:avLst/>
          </a:prstGeom>
        </p:spPr>
      </p:pic>
    </p:spTree>
    <p:extLst>
      <p:ext uri="{BB962C8B-B14F-4D97-AF65-F5344CB8AC3E}">
        <p14:creationId xmlns:p14="http://schemas.microsoft.com/office/powerpoint/2010/main" val="355739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C32A-BE3B-4697-8CFF-F5D523647D14}"/>
              </a:ext>
            </a:extLst>
          </p:cNvPr>
          <p:cNvSpPr>
            <a:spLocks noGrp="1"/>
          </p:cNvSpPr>
          <p:nvPr>
            <p:ph type="title"/>
          </p:nvPr>
        </p:nvSpPr>
        <p:spPr>
          <a:xfrm>
            <a:off x="533400" y="915566"/>
            <a:ext cx="8208144" cy="2574776"/>
          </a:xfrm>
        </p:spPr>
        <p:txBody>
          <a:bodyPr>
            <a:noAutofit/>
          </a:bodyPr>
          <a:lstStyle/>
          <a:p>
            <a:r>
              <a:rPr lang="en-US" sz="9600" dirty="0"/>
              <a:t>Demo</a:t>
            </a:r>
            <a:br>
              <a:rPr lang="en-US" sz="9600" dirty="0"/>
            </a:br>
            <a:r>
              <a:rPr lang="en-US" sz="6000" dirty="0"/>
              <a:t>How to provision</a:t>
            </a:r>
          </a:p>
        </p:txBody>
      </p:sp>
    </p:spTree>
    <p:extLst>
      <p:ext uri="{BB962C8B-B14F-4D97-AF65-F5344CB8AC3E}">
        <p14:creationId xmlns:p14="http://schemas.microsoft.com/office/powerpoint/2010/main" val="522392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89F98-92D0-4B04-8C9F-220A77C30C2C}"/>
              </a:ext>
            </a:extLst>
          </p:cNvPr>
          <p:cNvSpPr>
            <a:spLocks noGrp="1"/>
          </p:cNvSpPr>
          <p:nvPr>
            <p:ph type="title"/>
          </p:nvPr>
        </p:nvSpPr>
        <p:spPr/>
        <p:txBody>
          <a:bodyPr/>
          <a:lstStyle/>
          <a:p>
            <a:r>
              <a:rPr lang="en-US" dirty="0"/>
              <a:t>Why </a:t>
            </a:r>
            <a:r>
              <a:rPr lang="en-US" dirty="0" err="1"/>
              <a:t>DevTest</a:t>
            </a:r>
            <a:r>
              <a:rPr lang="en-US" dirty="0"/>
              <a:t> Labs</a:t>
            </a:r>
          </a:p>
        </p:txBody>
      </p:sp>
      <p:sp>
        <p:nvSpPr>
          <p:cNvPr id="3" name="Text Placeholder 2">
            <a:extLst>
              <a:ext uri="{FF2B5EF4-FFF2-40B4-BE49-F238E27FC236}">
                <a16:creationId xmlns:a16="http://schemas.microsoft.com/office/drawing/2014/main" id="{FA24B835-7433-490D-8482-9B52CE26133B}"/>
              </a:ext>
            </a:extLst>
          </p:cNvPr>
          <p:cNvSpPr>
            <a:spLocks noGrp="1"/>
          </p:cNvSpPr>
          <p:nvPr>
            <p:ph type="body" sz="quarter" idx="10"/>
          </p:nvPr>
        </p:nvSpPr>
        <p:spPr/>
        <p:txBody>
          <a:bodyPr>
            <a:normAutofit/>
          </a:bodyPr>
          <a:lstStyle/>
          <a:p>
            <a:pPr marL="468312" indent="-457200">
              <a:buFont typeface="Arial" panose="020B0604020202020204" pitchFamily="34" charset="0"/>
              <a:buChar char="•"/>
            </a:pPr>
            <a:r>
              <a:rPr lang="en-US" dirty="0"/>
              <a:t>Quickly be</a:t>
            </a:r>
            <a:r>
              <a:rPr lang="de-CH" sz="2800" dirty="0"/>
              <a:t> «</a:t>
            </a:r>
            <a:r>
              <a:rPr lang="en-US" sz="2800" dirty="0"/>
              <a:t>ready to test</a:t>
            </a:r>
            <a:r>
              <a:rPr lang="de-CH" sz="2800" dirty="0"/>
              <a:t>»</a:t>
            </a:r>
            <a:endParaRPr lang="en-US" dirty="0"/>
          </a:p>
          <a:p>
            <a:pPr marL="468312" indent="-457200">
              <a:buFont typeface="Arial" panose="020B0604020202020204" pitchFamily="34" charset="0"/>
              <a:buChar char="•"/>
            </a:pPr>
            <a:r>
              <a:rPr lang="en-US" dirty="0"/>
              <a:t>Azure </a:t>
            </a:r>
            <a:r>
              <a:rPr lang="en-US" dirty="0" err="1"/>
              <a:t>DevTest</a:t>
            </a:r>
            <a:r>
              <a:rPr lang="en-US" dirty="0"/>
              <a:t> Labs service is free</a:t>
            </a:r>
            <a:endParaRPr lang="de-DE" dirty="0"/>
          </a:p>
          <a:p>
            <a:pPr marL="468312" indent="-457200">
              <a:buFont typeface="Arial" panose="020B0604020202020204" pitchFamily="34" charset="0"/>
              <a:buChar char="•"/>
            </a:pPr>
            <a:r>
              <a:rPr lang="en-US" dirty="0"/>
              <a:t>Don’t worry about </a:t>
            </a:r>
            <a:r>
              <a:rPr lang="en-US" dirty="0" err="1"/>
              <a:t>VNets</a:t>
            </a:r>
            <a:r>
              <a:rPr lang="en-US" dirty="0"/>
              <a:t>, Resource Groups, etc.</a:t>
            </a:r>
          </a:p>
          <a:p>
            <a:pPr marL="468312" indent="-457200">
              <a:buFont typeface="Arial" panose="020B0604020202020204" pitchFamily="34" charset="0"/>
              <a:buChar char="•"/>
            </a:pPr>
            <a:r>
              <a:rPr lang="en-US" dirty="0"/>
              <a:t>Control dev/test environments with ease</a:t>
            </a:r>
          </a:p>
          <a:p>
            <a:pPr marL="468312" indent="-457200">
              <a:buFont typeface="Arial" panose="020B0604020202020204" pitchFamily="34" charset="0"/>
              <a:buChar char="•"/>
            </a:pPr>
            <a:r>
              <a:rPr lang="en-US" dirty="0"/>
              <a:t>Integrates with your existing toolchain</a:t>
            </a:r>
          </a:p>
        </p:txBody>
      </p:sp>
    </p:spTree>
    <p:extLst>
      <p:ext uri="{BB962C8B-B14F-4D97-AF65-F5344CB8AC3E}">
        <p14:creationId xmlns:p14="http://schemas.microsoft.com/office/powerpoint/2010/main" val="173627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started</a:t>
            </a:r>
          </a:p>
        </p:txBody>
      </p:sp>
      <p:sp>
        <p:nvSpPr>
          <p:cNvPr id="3" name="Text Placeholder 2"/>
          <p:cNvSpPr>
            <a:spLocks noGrp="1"/>
          </p:cNvSpPr>
          <p:nvPr>
            <p:ph type="body" sz="quarter" idx="10"/>
          </p:nvPr>
        </p:nvSpPr>
        <p:spPr>
          <a:xfrm>
            <a:off x="179512" y="1211750"/>
            <a:ext cx="8496176" cy="3736264"/>
          </a:xfrm>
        </p:spPr>
        <p:txBody>
          <a:bodyPr>
            <a:noAutofit/>
          </a:bodyPr>
          <a:lstStyle/>
          <a:p>
            <a:pPr marL="296862" indent="-285750">
              <a:buFont typeface="Arial" panose="020B0604020202020204" pitchFamily="34" charset="0"/>
              <a:buChar char="•"/>
            </a:pPr>
            <a:r>
              <a:rPr lang="en-US" sz="1700" dirty="0"/>
              <a:t>Azure </a:t>
            </a:r>
            <a:r>
              <a:rPr lang="en-US" sz="1700" dirty="0" err="1"/>
              <a:t>DevTest</a:t>
            </a:r>
            <a:r>
              <a:rPr lang="en-US" sz="1700" dirty="0"/>
              <a:t> Labs</a:t>
            </a:r>
            <a:br>
              <a:rPr lang="en-US" sz="1700" dirty="0"/>
            </a:br>
            <a:r>
              <a:rPr lang="en-US" sz="1700" u="sng" dirty="0">
                <a:hlinkClick r:id="rId2"/>
              </a:rPr>
              <a:t>http://aka.ms/adt</a:t>
            </a:r>
            <a:endParaRPr lang="en-US" sz="1700" dirty="0"/>
          </a:p>
          <a:p>
            <a:pPr marL="296862" indent="-285750">
              <a:buFont typeface="Arial" panose="020B0604020202020204" pitchFamily="34" charset="0"/>
              <a:buChar char="•"/>
            </a:pPr>
            <a:r>
              <a:rPr lang="en-US" sz="1700" dirty="0" err="1"/>
              <a:t>DevTest</a:t>
            </a:r>
            <a:r>
              <a:rPr lang="en-US" sz="1700" dirty="0"/>
              <a:t> Labs Team Blog</a:t>
            </a:r>
            <a:br>
              <a:rPr lang="en-US" sz="1700" dirty="0"/>
            </a:br>
            <a:r>
              <a:rPr lang="en-US" sz="1700" u="sng" dirty="0">
                <a:hlinkClick r:id="rId3"/>
              </a:rPr>
              <a:t>https://blogs.msdn.microsoft.com/devtestlab/</a:t>
            </a:r>
            <a:endParaRPr lang="en-US" sz="1700" u="sng" dirty="0"/>
          </a:p>
          <a:p>
            <a:pPr marL="296862" indent="-285750">
              <a:buFont typeface="Arial" panose="020B0604020202020204" pitchFamily="34" charset="0"/>
              <a:buChar char="•"/>
            </a:pPr>
            <a:r>
              <a:rPr lang="en-US" sz="1700" dirty="0" err="1"/>
              <a:t>DevTest</a:t>
            </a:r>
            <a:r>
              <a:rPr lang="en-US" sz="1700" dirty="0"/>
              <a:t> Labs Documentation</a:t>
            </a:r>
            <a:br>
              <a:rPr lang="en-US" sz="1700" u="sng" dirty="0"/>
            </a:br>
            <a:r>
              <a:rPr lang="en-US" sz="1700" u="sng" dirty="0">
                <a:hlinkClick r:id="rId4"/>
              </a:rPr>
              <a:t>https://docs.microsoft.com/en-us/azure/devtest-lab/devtest-lab-overview</a:t>
            </a:r>
            <a:endParaRPr lang="en-US" sz="1700" u="sng" dirty="0"/>
          </a:p>
          <a:p>
            <a:pPr marL="296862" indent="-285750">
              <a:buFont typeface="Arial" panose="020B0604020202020204" pitchFamily="34" charset="0"/>
              <a:buChar char="•"/>
            </a:pPr>
            <a:r>
              <a:rPr lang="en-US" sz="1700" dirty="0" err="1"/>
              <a:t>DevTest</a:t>
            </a:r>
            <a:r>
              <a:rPr lang="en-US" sz="1700" dirty="0"/>
              <a:t> Labs MSDN Forum</a:t>
            </a:r>
            <a:br>
              <a:rPr lang="en-US" sz="1700" u="sng" dirty="0"/>
            </a:br>
            <a:r>
              <a:rPr lang="en-US" sz="1700" u="sng" dirty="0">
                <a:hlinkClick r:id="rId5"/>
              </a:rPr>
              <a:t>https://social.msdn.microsoft.com/Forums/en-US/home?forum=AzureDevTestLabs</a:t>
            </a:r>
            <a:endParaRPr lang="en-US" sz="1700" u="sng" dirty="0">
              <a:solidFill>
                <a:schemeClr val="accent1"/>
              </a:solidFill>
            </a:endParaRPr>
          </a:p>
          <a:p>
            <a:pPr marL="296862" indent="-285750">
              <a:buFont typeface="Arial" panose="020B0604020202020204" pitchFamily="34" charset="0"/>
              <a:buChar char="•"/>
            </a:pPr>
            <a:r>
              <a:rPr lang="en-US" sz="1700" dirty="0"/>
              <a:t>Azure </a:t>
            </a:r>
            <a:r>
              <a:rPr lang="en-US" sz="1700" dirty="0" err="1"/>
              <a:t>DevTest</a:t>
            </a:r>
            <a:r>
              <a:rPr lang="en-US" sz="1700" dirty="0"/>
              <a:t> Labs artifacts, scripts and samples</a:t>
            </a:r>
            <a:br>
              <a:rPr lang="en-US" sz="1700" dirty="0"/>
            </a:br>
            <a:r>
              <a:rPr lang="en-US" sz="1700" u="sng" dirty="0">
                <a:hlinkClick r:id="rId6"/>
              </a:rPr>
              <a:t>https://github.com/Azure/azure-devtestlab</a:t>
            </a:r>
            <a:br>
              <a:rPr lang="en-US" sz="1100" dirty="0"/>
            </a:br>
            <a:endParaRPr lang="en-US" sz="1100" u="sng" dirty="0"/>
          </a:p>
        </p:txBody>
      </p:sp>
    </p:spTree>
    <p:extLst>
      <p:ext uri="{BB962C8B-B14F-4D97-AF65-F5344CB8AC3E}">
        <p14:creationId xmlns:p14="http://schemas.microsoft.com/office/powerpoint/2010/main" val="254675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141972-6B1A-4A2F-BB07-8DDFEE8D79E1}"/>
              </a:ext>
            </a:extLst>
          </p:cNvPr>
          <p:cNvSpPr>
            <a:spLocks noGrp="1"/>
          </p:cNvSpPr>
          <p:nvPr>
            <p:ph type="title"/>
          </p:nvPr>
        </p:nvSpPr>
        <p:spPr/>
        <p:txBody>
          <a:bodyPr>
            <a:normAutofit fontScale="90000"/>
          </a:bodyPr>
          <a:lstStyle/>
          <a:p>
            <a:r>
              <a:rPr lang="en-US" dirty="0"/>
              <a:t>Your </a:t>
            </a:r>
            <a:r>
              <a:rPr lang="en-US" dirty="0" err="1"/>
              <a:t>DevTest</a:t>
            </a:r>
            <a:r>
              <a:rPr lang="en-US" dirty="0"/>
              <a:t> investments are significant</a:t>
            </a:r>
          </a:p>
        </p:txBody>
      </p:sp>
      <p:grpSp>
        <p:nvGrpSpPr>
          <p:cNvPr id="24" name="Group 23">
            <a:extLst>
              <a:ext uri="{FF2B5EF4-FFF2-40B4-BE49-F238E27FC236}">
                <a16:creationId xmlns:a16="http://schemas.microsoft.com/office/drawing/2014/main" id="{B7692C16-0BB8-4779-9900-98EA4BE8FBDC}"/>
              </a:ext>
            </a:extLst>
          </p:cNvPr>
          <p:cNvGrpSpPr/>
          <p:nvPr/>
        </p:nvGrpSpPr>
        <p:grpSpPr>
          <a:xfrm>
            <a:off x="2355805" y="1631645"/>
            <a:ext cx="3096344" cy="3028181"/>
            <a:chOff x="5457642" y="2753074"/>
            <a:chExt cx="1525958" cy="1509016"/>
          </a:xfrm>
        </p:grpSpPr>
        <p:sp>
          <p:nvSpPr>
            <p:cNvPr id="25" name="Freeform 12">
              <a:extLst>
                <a:ext uri="{FF2B5EF4-FFF2-40B4-BE49-F238E27FC236}">
                  <a16:creationId xmlns:a16="http://schemas.microsoft.com/office/drawing/2014/main" id="{5987B412-903A-4E45-918B-1D80F387CCB7}"/>
                </a:ext>
              </a:extLst>
            </p:cNvPr>
            <p:cNvSpPr>
              <a:spLocks/>
            </p:cNvSpPr>
            <p:nvPr/>
          </p:nvSpPr>
          <p:spPr bwMode="auto">
            <a:xfrm rot="1739040">
              <a:off x="5457642" y="2753074"/>
              <a:ext cx="1525958" cy="1509016"/>
            </a:xfrm>
            <a:custGeom>
              <a:avLst/>
              <a:gdLst>
                <a:gd name="T0" fmla="*/ 257 w 573"/>
                <a:gd name="T1" fmla="*/ 2 h 567"/>
                <a:gd name="T2" fmla="*/ 69 w 573"/>
                <a:gd name="T3" fmla="*/ 104 h 567"/>
                <a:gd name="T4" fmla="*/ 8 w 573"/>
                <a:gd name="T5" fmla="*/ 310 h 567"/>
                <a:gd name="T6" fmla="*/ 110 w 573"/>
                <a:gd name="T7" fmla="*/ 498 h 567"/>
                <a:gd name="T8" fmla="*/ 316 w 573"/>
                <a:gd name="T9" fmla="*/ 559 h 567"/>
                <a:gd name="T10" fmla="*/ 504 w 573"/>
                <a:gd name="T11" fmla="*/ 456 h 567"/>
                <a:gd name="T12" fmla="*/ 565 w 573"/>
                <a:gd name="T13" fmla="*/ 251 h 567"/>
                <a:gd name="T14" fmla="*/ 461 w 573"/>
                <a:gd name="T15" fmla="*/ 61 h 567"/>
                <a:gd name="T16" fmla="*/ 287 w 573"/>
                <a:gd name="T17" fmla="*/ 0 h 567"/>
                <a:gd name="T18" fmla="*/ 257 w 573"/>
                <a:gd name="T19" fmla="*/ 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567">
                  <a:moveTo>
                    <a:pt x="257" y="2"/>
                  </a:moveTo>
                  <a:cubicBezTo>
                    <a:pt x="180" y="10"/>
                    <a:pt x="114" y="48"/>
                    <a:pt x="69" y="104"/>
                  </a:cubicBezTo>
                  <a:cubicBezTo>
                    <a:pt x="24" y="160"/>
                    <a:pt x="0" y="232"/>
                    <a:pt x="8" y="310"/>
                  </a:cubicBezTo>
                  <a:cubicBezTo>
                    <a:pt x="16" y="386"/>
                    <a:pt x="54" y="453"/>
                    <a:pt x="110" y="498"/>
                  </a:cubicBezTo>
                  <a:cubicBezTo>
                    <a:pt x="166" y="543"/>
                    <a:pt x="239" y="567"/>
                    <a:pt x="316" y="559"/>
                  </a:cubicBezTo>
                  <a:cubicBezTo>
                    <a:pt x="393" y="550"/>
                    <a:pt x="459" y="512"/>
                    <a:pt x="504" y="456"/>
                  </a:cubicBezTo>
                  <a:cubicBezTo>
                    <a:pt x="549" y="401"/>
                    <a:pt x="573" y="328"/>
                    <a:pt x="565" y="251"/>
                  </a:cubicBezTo>
                  <a:cubicBezTo>
                    <a:pt x="557" y="173"/>
                    <a:pt x="517" y="107"/>
                    <a:pt x="461" y="61"/>
                  </a:cubicBezTo>
                  <a:cubicBezTo>
                    <a:pt x="413" y="22"/>
                    <a:pt x="352" y="0"/>
                    <a:pt x="287" y="0"/>
                  </a:cubicBezTo>
                  <a:cubicBezTo>
                    <a:pt x="277" y="0"/>
                    <a:pt x="267" y="1"/>
                    <a:pt x="257" y="2"/>
                  </a:cubicBezTo>
                </a:path>
              </a:pathLst>
            </a:custGeom>
            <a:solidFill>
              <a:schemeClr val="accent3">
                <a:lumMod val="60000"/>
                <a:lumOff val="40000"/>
              </a:schemeClr>
            </a:solidFill>
            <a:ln w="23813"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6" name="Freeform 5">
              <a:extLst>
                <a:ext uri="{FF2B5EF4-FFF2-40B4-BE49-F238E27FC236}">
                  <a16:creationId xmlns:a16="http://schemas.microsoft.com/office/drawing/2014/main" id="{BB029E72-D9CA-4127-98D1-1B7F39255D5A}"/>
                </a:ext>
              </a:extLst>
            </p:cNvPr>
            <p:cNvSpPr>
              <a:spLocks/>
            </p:cNvSpPr>
            <p:nvPr/>
          </p:nvSpPr>
          <p:spPr bwMode="auto">
            <a:xfrm rot="1739040">
              <a:off x="5537872" y="2831096"/>
              <a:ext cx="1368425" cy="1350963"/>
            </a:xfrm>
            <a:custGeom>
              <a:avLst/>
              <a:gdLst>
                <a:gd name="T0" fmla="*/ 205 w 457"/>
                <a:gd name="T1" fmla="*/ 1 h 452"/>
                <a:gd name="T2" fmla="*/ 55 w 457"/>
                <a:gd name="T3" fmla="*/ 83 h 452"/>
                <a:gd name="T4" fmla="*/ 6 w 457"/>
                <a:gd name="T5" fmla="*/ 247 h 452"/>
                <a:gd name="T6" fmla="*/ 88 w 457"/>
                <a:gd name="T7" fmla="*/ 397 h 452"/>
                <a:gd name="T8" fmla="*/ 252 w 457"/>
                <a:gd name="T9" fmla="*/ 445 h 452"/>
                <a:gd name="T10" fmla="*/ 402 w 457"/>
                <a:gd name="T11" fmla="*/ 364 h 452"/>
                <a:gd name="T12" fmla="*/ 450 w 457"/>
                <a:gd name="T13" fmla="*/ 200 h 452"/>
                <a:gd name="T14" fmla="*/ 367 w 457"/>
                <a:gd name="T15" fmla="*/ 48 h 452"/>
                <a:gd name="T16" fmla="*/ 229 w 457"/>
                <a:gd name="T17" fmla="*/ 0 h 452"/>
                <a:gd name="T18" fmla="*/ 205 w 457"/>
                <a:gd name="T19" fmla="*/ 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452">
                  <a:moveTo>
                    <a:pt x="205" y="1"/>
                  </a:moveTo>
                  <a:cubicBezTo>
                    <a:pt x="144" y="8"/>
                    <a:pt x="91" y="38"/>
                    <a:pt x="55" y="83"/>
                  </a:cubicBezTo>
                  <a:cubicBezTo>
                    <a:pt x="19" y="127"/>
                    <a:pt x="0" y="185"/>
                    <a:pt x="6" y="247"/>
                  </a:cubicBezTo>
                  <a:cubicBezTo>
                    <a:pt x="13" y="308"/>
                    <a:pt x="43" y="361"/>
                    <a:pt x="88" y="397"/>
                  </a:cubicBezTo>
                  <a:cubicBezTo>
                    <a:pt x="132" y="433"/>
                    <a:pt x="190" y="452"/>
                    <a:pt x="252" y="445"/>
                  </a:cubicBezTo>
                  <a:cubicBezTo>
                    <a:pt x="313" y="439"/>
                    <a:pt x="366" y="408"/>
                    <a:pt x="402" y="364"/>
                  </a:cubicBezTo>
                  <a:cubicBezTo>
                    <a:pt x="438" y="319"/>
                    <a:pt x="457" y="261"/>
                    <a:pt x="450" y="200"/>
                  </a:cubicBezTo>
                  <a:cubicBezTo>
                    <a:pt x="444" y="138"/>
                    <a:pt x="412" y="85"/>
                    <a:pt x="367" y="48"/>
                  </a:cubicBezTo>
                  <a:cubicBezTo>
                    <a:pt x="329" y="18"/>
                    <a:pt x="281" y="0"/>
                    <a:pt x="229" y="0"/>
                  </a:cubicBezTo>
                  <a:cubicBezTo>
                    <a:pt x="221" y="0"/>
                    <a:pt x="213" y="0"/>
                    <a:pt x="205" y="1"/>
                  </a:cubicBezTo>
                </a:path>
              </a:pathLst>
            </a:custGeom>
            <a:solidFill>
              <a:schemeClr val="bg1"/>
            </a:solidFill>
            <a:ln w="23813"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7" name="Freeform 6">
              <a:extLst>
                <a:ext uri="{FF2B5EF4-FFF2-40B4-BE49-F238E27FC236}">
                  <a16:creationId xmlns:a16="http://schemas.microsoft.com/office/drawing/2014/main" id="{44203CCE-8BF1-429F-943A-20D730D27D6E}"/>
                </a:ext>
              </a:extLst>
            </p:cNvPr>
            <p:cNvSpPr>
              <a:spLocks/>
            </p:cNvSpPr>
            <p:nvPr/>
          </p:nvSpPr>
          <p:spPr bwMode="auto">
            <a:xfrm rot="1739040">
              <a:off x="5835464" y="3040523"/>
              <a:ext cx="246063" cy="307975"/>
            </a:xfrm>
            <a:custGeom>
              <a:avLst/>
              <a:gdLst>
                <a:gd name="T0" fmla="*/ 82 w 82"/>
                <a:gd name="T1" fmla="*/ 42 h 103"/>
                <a:gd name="T2" fmla="*/ 31 w 82"/>
                <a:gd name="T3" fmla="*/ 0 h 103"/>
                <a:gd name="T4" fmla="*/ 1 w 82"/>
                <a:gd name="T5" fmla="*/ 103 h 103"/>
                <a:gd name="T6" fmla="*/ 66 w 82"/>
                <a:gd name="T7" fmla="*/ 97 h 103"/>
                <a:gd name="T8" fmla="*/ 82 w 82"/>
                <a:gd name="T9" fmla="*/ 42 h 103"/>
              </a:gdLst>
              <a:ahLst/>
              <a:cxnLst>
                <a:cxn ang="0">
                  <a:pos x="T0" y="T1"/>
                </a:cxn>
                <a:cxn ang="0">
                  <a:pos x="T2" y="T3"/>
                </a:cxn>
                <a:cxn ang="0">
                  <a:pos x="T4" y="T5"/>
                </a:cxn>
                <a:cxn ang="0">
                  <a:pos x="T6" y="T7"/>
                </a:cxn>
                <a:cxn ang="0">
                  <a:pos x="T8" y="T9"/>
                </a:cxn>
              </a:cxnLst>
              <a:rect l="0" t="0" r="r" b="b"/>
              <a:pathLst>
                <a:path w="82" h="103">
                  <a:moveTo>
                    <a:pt x="82" y="42"/>
                  </a:moveTo>
                  <a:cubicBezTo>
                    <a:pt x="31" y="0"/>
                    <a:pt x="31" y="0"/>
                    <a:pt x="31" y="0"/>
                  </a:cubicBezTo>
                  <a:cubicBezTo>
                    <a:pt x="10" y="31"/>
                    <a:pt x="0" y="68"/>
                    <a:pt x="1" y="103"/>
                  </a:cubicBezTo>
                  <a:cubicBezTo>
                    <a:pt x="66" y="97"/>
                    <a:pt x="66" y="97"/>
                    <a:pt x="66" y="97"/>
                  </a:cubicBezTo>
                  <a:cubicBezTo>
                    <a:pt x="66" y="78"/>
                    <a:pt x="72" y="58"/>
                    <a:pt x="82" y="42"/>
                  </a:cubicBezTo>
                  <a:close/>
                </a:path>
              </a:pathLst>
            </a:custGeom>
            <a:solidFill>
              <a:srgbClr val="9FCCF0"/>
            </a:solidFill>
            <a:ln w="23813" cap="flat">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8" name="Freeform 7">
              <a:extLst>
                <a:ext uri="{FF2B5EF4-FFF2-40B4-BE49-F238E27FC236}">
                  <a16:creationId xmlns:a16="http://schemas.microsoft.com/office/drawing/2014/main" id="{B26B2B4F-23A3-47CC-B462-3AEAE04D89E8}"/>
                </a:ext>
              </a:extLst>
            </p:cNvPr>
            <p:cNvSpPr>
              <a:spLocks/>
            </p:cNvSpPr>
            <p:nvPr/>
          </p:nvSpPr>
          <p:spPr bwMode="auto">
            <a:xfrm rot="1739040">
              <a:off x="6378581" y="3105795"/>
              <a:ext cx="309563" cy="244475"/>
            </a:xfrm>
            <a:custGeom>
              <a:avLst/>
              <a:gdLst>
                <a:gd name="T0" fmla="*/ 61 w 103"/>
                <a:gd name="T1" fmla="*/ 82 h 82"/>
                <a:gd name="T2" fmla="*/ 103 w 103"/>
                <a:gd name="T3" fmla="*/ 32 h 82"/>
                <a:gd name="T4" fmla="*/ 0 w 103"/>
                <a:gd name="T5" fmla="*/ 2 h 82"/>
                <a:gd name="T6" fmla="*/ 6 w 103"/>
                <a:gd name="T7" fmla="*/ 66 h 82"/>
                <a:gd name="T8" fmla="*/ 61 w 103"/>
                <a:gd name="T9" fmla="*/ 82 h 82"/>
              </a:gdLst>
              <a:ahLst/>
              <a:cxnLst>
                <a:cxn ang="0">
                  <a:pos x="T0" y="T1"/>
                </a:cxn>
                <a:cxn ang="0">
                  <a:pos x="T2" y="T3"/>
                </a:cxn>
                <a:cxn ang="0">
                  <a:pos x="T4" y="T5"/>
                </a:cxn>
                <a:cxn ang="0">
                  <a:pos x="T6" y="T7"/>
                </a:cxn>
                <a:cxn ang="0">
                  <a:pos x="T8" y="T9"/>
                </a:cxn>
              </a:cxnLst>
              <a:rect l="0" t="0" r="r" b="b"/>
              <a:pathLst>
                <a:path w="103" h="82">
                  <a:moveTo>
                    <a:pt x="61" y="82"/>
                  </a:moveTo>
                  <a:cubicBezTo>
                    <a:pt x="103" y="32"/>
                    <a:pt x="103" y="32"/>
                    <a:pt x="103" y="32"/>
                  </a:cubicBezTo>
                  <a:cubicBezTo>
                    <a:pt x="71" y="10"/>
                    <a:pt x="35" y="0"/>
                    <a:pt x="0" y="2"/>
                  </a:cubicBezTo>
                  <a:cubicBezTo>
                    <a:pt x="6" y="66"/>
                    <a:pt x="6" y="66"/>
                    <a:pt x="6" y="66"/>
                  </a:cubicBezTo>
                  <a:cubicBezTo>
                    <a:pt x="25" y="66"/>
                    <a:pt x="45" y="72"/>
                    <a:pt x="61" y="82"/>
                  </a:cubicBezTo>
                  <a:close/>
                </a:path>
              </a:pathLst>
            </a:custGeom>
            <a:solidFill>
              <a:srgbClr val="9FCCF0"/>
            </a:solidFill>
            <a:ln w="23813" cap="flat">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9" name="Freeform 8">
              <a:extLst>
                <a:ext uri="{FF2B5EF4-FFF2-40B4-BE49-F238E27FC236}">
                  <a16:creationId xmlns:a16="http://schemas.microsoft.com/office/drawing/2014/main" id="{9026FB95-A75E-4303-A0C1-4DA06DBC2F67}"/>
                </a:ext>
              </a:extLst>
            </p:cNvPr>
            <p:cNvSpPr>
              <a:spLocks/>
            </p:cNvSpPr>
            <p:nvPr/>
          </p:nvSpPr>
          <p:spPr bwMode="auto">
            <a:xfrm rot="1739040">
              <a:off x="6060108" y="2942270"/>
              <a:ext cx="301625" cy="277813"/>
            </a:xfrm>
            <a:custGeom>
              <a:avLst/>
              <a:gdLst>
                <a:gd name="T0" fmla="*/ 101 w 101"/>
                <a:gd name="T1" fmla="*/ 65 h 93"/>
                <a:gd name="T2" fmla="*/ 94 w 101"/>
                <a:gd name="T3" fmla="*/ 0 h 93"/>
                <a:gd name="T4" fmla="*/ 0 w 101"/>
                <a:gd name="T5" fmla="*/ 52 h 93"/>
                <a:gd name="T6" fmla="*/ 51 w 101"/>
                <a:gd name="T7" fmla="*/ 93 h 93"/>
                <a:gd name="T8" fmla="*/ 101 w 101"/>
                <a:gd name="T9" fmla="*/ 65 h 93"/>
              </a:gdLst>
              <a:ahLst/>
              <a:cxnLst>
                <a:cxn ang="0">
                  <a:pos x="T0" y="T1"/>
                </a:cxn>
                <a:cxn ang="0">
                  <a:pos x="T2" y="T3"/>
                </a:cxn>
                <a:cxn ang="0">
                  <a:pos x="T4" y="T5"/>
                </a:cxn>
                <a:cxn ang="0">
                  <a:pos x="T6" y="T7"/>
                </a:cxn>
                <a:cxn ang="0">
                  <a:pos x="T8" y="T9"/>
                </a:cxn>
              </a:cxnLst>
              <a:rect l="0" t="0" r="r" b="b"/>
              <a:pathLst>
                <a:path w="101" h="93">
                  <a:moveTo>
                    <a:pt x="101" y="65"/>
                  </a:moveTo>
                  <a:cubicBezTo>
                    <a:pt x="94" y="0"/>
                    <a:pt x="94" y="0"/>
                    <a:pt x="94" y="0"/>
                  </a:cubicBezTo>
                  <a:cubicBezTo>
                    <a:pt x="59" y="6"/>
                    <a:pt x="25" y="24"/>
                    <a:pt x="0" y="52"/>
                  </a:cubicBezTo>
                  <a:cubicBezTo>
                    <a:pt x="51" y="93"/>
                    <a:pt x="51" y="93"/>
                    <a:pt x="51" y="93"/>
                  </a:cubicBezTo>
                  <a:cubicBezTo>
                    <a:pt x="65" y="79"/>
                    <a:pt x="82" y="69"/>
                    <a:pt x="101" y="65"/>
                  </a:cubicBezTo>
                  <a:close/>
                </a:path>
              </a:pathLst>
            </a:custGeom>
            <a:solidFill>
              <a:srgbClr val="9FCCF0"/>
            </a:solidFill>
            <a:ln w="23813" cap="flat">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0" name="Freeform 9">
              <a:extLst>
                <a:ext uri="{FF2B5EF4-FFF2-40B4-BE49-F238E27FC236}">
                  <a16:creationId xmlns:a16="http://schemas.microsoft.com/office/drawing/2014/main" id="{06E49EBD-01F2-4092-A773-901BC5850667}"/>
                </a:ext>
              </a:extLst>
            </p:cNvPr>
            <p:cNvSpPr>
              <a:spLocks/>
            </p:cNvSpPr>
            <p:nvPr/>
          </p:nvSpPr>
          <p:spPr bwMode="auto">
            <a:xfrm rot="1739040">
              <a:off x="5672137" y="3364577"/>
              <a:ext cx="276225" cy="303213"/>
            </a:xfrm>
            <a:custGeom>
              <a:avLst/>
              <a:gdLst>
                <a:gd name="T0" fmla="*/ 65 w 92"/>
                <a:gd name="T1" fmla="*/ 0 h 101"/>
                <a:gd name="T2" fmla="*/ 0 w 92"/>
                <a:gd name="T3" fmla="*/ 7 h 101"/>
                <a:gd name="T4" fmla="*/ 51 w 92"/>
                <a:gd name="T5" fmla="*/ 101 h 101"/>
                <a:gd name="T6" fmla="*/ 92 w 92"/>
                <a:gd name="T7" fmla="*/ 50 h 101"/>
                <a:gd name="T8" fmla="*/ 65 w 92"/>
                <a:gd name="T9" fmla="*/ 0 h 101"/>
              </a:gdLst>
              <a:ahLst/>
              <a:cxnLst>
                <a:cxn ang="0">
                  <a:pos x="T0" y="T1"/>
                </a:cxn>
                <a:cxn ang="0">
                  <a:pos x="T2" y="T3"/>
                </a:cxn>
                <a:cxn ang="0">
                  <a:pos x="T4" y="T5"/>
                </a:cxn>
                <a:cxn ang="0">
                  <a:pos x="T6" y="T7"/>
                </a:cxn>
                <a:cxn ang="0">
                  <a:pos x="T8" y="T9"/>
                </a:cxn>
              </a:cxnLst>
              <a:rect l="0" t="0" r="r" b="b"/>
              <a:pathLst>
                <a:path w="92" h="101">
                  <a:moveTo>
                    <a:pt x="65" y="0"/>
                  </a:moveTo>
                  <a:cubicBezTo>
                    <a:pt x="0" y="7"/>
                    <a:pt x="0" y="7"/>
                    <a:pt x="0" y="7"/>
                  </a:cubicBezTo>
                  <a:cubicBezTo>
                    <a:pt x="6" y="42"/>
                    <a:pt x="23" y="76"/>
                    <a:pt x="51" y="101"/>
                  </a:cubicBezTo>
                  <a:cubicBezTo>
                    <a:pt x="92" y="50"/>
                    <a:pt x="92" y="50"/>
                    <a:pt x="92" y="50"/>
                  </a:cubicBezTo>
                  <a:cubicBezTo>
                    <a:pt x="78" y="36"/>
                    <a:pt x="69" y="19"/>
                    <a:pt x="65" y="0"/>
                  </a:cubicBezTo>
                  <a:close/>
                </a:path>
              </a:pathLst>
            </a:custGeom>
            <a:solidFill>
              <a:srgbClr val="9FCCF0"/>
            </a:solidFill>
            <a:ln w="23813" cap="flat">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1" name="Freeform 10">
              <a:extLst>
                <a:ext uri="{FF2B5EF4-FFF2-40B4-BE49-F238E27FC236}">
                  <a16:creationId xmlns:a16="http://schemas.microsoft.com/office/drawing/2014/main" id="{3E1C0A0C-221D-422B-B318-11885F749D71}"/>
                </a:ext>
              </a:extLst>
            </p:cNvPr>
            <p:cNvSpPr>
              <a:spLocks/>
            </p:cNvSpPr>
            <p:nvPr/>
          </p:nvSpPr>
          <p:spPr bwMode="auto">
            <a:xfrm rot="1739040">
              <a:off x="6520805" y="3330780"/>
              <a:ext cx="271463" cy="254000"/>
            </a:xfrm>
            <a:custGeom>
              <a:avLst/>
              <a:gdLst>
                <a:gd name="T0" fmla="*/ 41 w 91"/>
                <a:gd name="T1" fmla="*/ 0 h 85"/>
                <a:gd name="T2" fmla="*/ 0 w 91"/>
                <a:gd name="T3" fmla="*/ 51 h 85"/>
                <a:gd name="T4" fmla="*/ 23 w 91"/>
                <a:gd name="T5" fmla="*/ 85 h 85"/>
                <a:gd name="T6" fmla="*/ 91 w 91"/>
                <a:gd name="T7" fmla="*/ 85 h 85"/>
                <a:gd name="T8" fmla="*/ 41 w 91"/>
                <a:gd name="T9" fmla="*/ 0 h 85"/>
              </a:gdLst>
              <a:ahLst/>
              <a:cxnLst>
                <a:cxn ang="0">
                  <a:pos x="T0" y="T1"/>
                </a:cxn>
                <a:cxn ang="0">
                  <a:pos x="T2" y="T3"/>
                </a:cxn>
                <a:cxn ang="0">
                  <a:pos x="T4" y="T5"/>
                </a:cxn>
                <a:cxn ang="0">
                  <a:pos x="T6" y="T7"/>
                </a:cxn>
                <a:cxn ang="0">
                  <a:pos x="T8" y="T9"/>
                </a:cxn>
              </a:cxnLst>
              <a:rect l="0" t="0" r="r" b="b"/>
              <a:pathLst>
                <a:path w="91" h="85">
                  <a:moveTo>
                    <a:pt x="41" y="0"/>
                  </a:moveTo>
                  <a:cubicBezTo>
                    <a:pt x="0" y="51"/>
                    <a:pt x="0" y="51"/>
                    <a:pt x="0" y="51"/>
                  </a:cubicBezTo>
                  <a:cubicBezTo>
                    <a:pt x="10" y="61"/>
                    <a:pt x="18" y="72"/>
                    <a:pt x="23" y="85"/>
                  </a:cubicBezTo>
                  <a:cubicBezTo>
                    <a:pt x="91" y="85"/>
                    <a:pt x="91" y="85"/>
                    <a:pt x="91" y="85"/>
                  </a:cubicBezTo>
                  <a:cubicBezTo>
                    <a:pt x="84" y="53"/>
                    <a:pt x="67" y="23"/>
                    <a:pt x="41" y="0"/>
                  </a:cubicBezTo>
                  <a:close/>
                </a:path>
              </a:pathLst>
            </a:custGeom>
            <a:solidFill>
              <a:srgbClr val="9FCCF0"/>
            </a:solidFill>
            <a:ln w="23813" cap="flat">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2" name="Freeform 11">
              <a:extLst>
                <a:ext uri="{FF2B5EF4-FFF2-40B4-BE49-F238E27FC236}">
                  <a16:creationId xmlns:a16="http://schemas.microsoft.com/office/drawing/2014/main" id="{129D50D0-D3B5-47D3-8ABC-FAAC740ADF6F}"/>
                </a:ext>
              </a:extLst>
            </p:cNvPr>
            <p:cNvSpPr>
              <a:spLocks/>
            </p:cNvSpPr>
            <p:nvPr/>
          </p:nvSpPr>
          <p:spPr bwMode="auto">
            <a:xfrm rot="16200000">
              <a:off x="5892291" y="3186865"/>
              <a:ext cx="674688" cy="177800"/>
            </a:xfrm>
            <a:custGeom>
              <a:avLst/>
              <a:gdLst>
                <a:gd name="T0" fmla="*/ 12 w 225"/>
                <a:gd name="T1" fmla="*/ 51 h 59"/>
                <a:gd name="T2" fmla="*/ 12 w 225"/>
                <a:gd name="T3" fmla="*/ 9 h 59"/>
                <a:gd name="T4" fmla="*/ 33 w 225"/>
                <a:gd name="T5" fmla="*/ 0 h 59"/>
                <a:gd name="T6" fmla="*/ 53 w 225"/>
                <a:gd name="T7" fmla="*/ 9 h 59"/>
                <a:gd name="T8" fmla="*/ 54 w 225"/>
                <a:gd name="T9" fmla="*/ 9 h 59"/>
                <a:gd name="T10" fmla="*/ 130 w 225"/>
                <a:gd name="T11" fmla="*/ 9 h 59"/>
                <a:gd name="T12" fmla="*/ 197 w 225"/>
                <a:gd name="T13" fmla="*/ 9 h 59"/>
                <a:gd name="T14" fmla="*/ 204 w 225"/>
                <a:gd name="T15" fmla="*/ 9 h 59"/>
                <a:gd name="T16" fmla="*/ 204 w 225"/>
                <a:gd name="T17" fmla="*/ 9 h 59"/>
                <a:gd name="T18" fmla="*/ 225 w 225"/>
                <a:gd name="T19" fmla="*/ 30 h 59"/>
                <a:gd name="T20" fmla="*/ 204 w 225"/>
                <a:gd name="T21" fmla="*/ 51 h 59"/>
                <a:gd name="T22" fmla="*/ 52 w 225"/>
                <a:gd name="T23" fmla="*/ 51 h 59"/>
                <a:gd name="T24" fmla="*/ 33 w 225"/>
                <a:gd name="T25" fmla="*/ 59 h 59"/>
                <a:gd name="T26" fmla="*/ 12 w 225"/>
                <a:gd name="T2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59">
                  <a:moveTo>
                    <a:pt x="12" y="51"/>
                  </a:moveTo>
                  <a:cubicBezTo>
                    <a:pt x="0" y="39"/>
                    <a:pt x="0" y="21"/>
                    <a:pt x="12" y="9"/>
                  </a:cubicBezTo>
                  <a:cubicBezTo>
                    <a:pt x="18" y="3"/>
                    <a:pt x="25" y="0"/>
                    <a:pt x="33" y="0"/>
                  </a:cubicBezTo>
                  <a:cubicBezTo>
                    <a:pt x="40" y="0"/>
                    <a:pt x="48" y="3"/>
                    <a:pt x="53" y="9"/>
                  </a:cubicBezTo>
                  <a:cubicBezTo>
                    <a:pt x="54" y="9"/>
                    <a:pt x="54" y="8"/>
                    <a:pt x="54" y="9"/>
                  </a:cubicBezTo>
                  <a:cubicBezTo>
                    <a:pt x="130" y="9"/>
                    <a:pt x="130" y="9"/>
                    <a:pt x="130" y="9"/>
                  </a:cubicBezTo>
                  <a:cubicBezTo>
                    <a:pt x="197" y="9"/>
                    <a:pt x="197" y="9"/>
                    <a:pt x="197" y="9"/>
                  </a:cubicBezTo>
                  <a:cubicBezTo>
                    <a:pt x="204" y="9"/>
                    <a:pt x="204" y="9"/>
                    <a:pt x="204" y="9"/>
                  </a:cubicBezTo>
                  <a:cubicBezTo>
                    <a:pt x="204" y="9"/>
                    <a:pt x="204" y="9"/>
                    <a:pt x="204" y="9"/>
                  </a:cubicBezTo>
                  <a:cubicBezTo>
                    <a:pt x="216" y="9"/>
                    <a:pt x="225" y="18"/>
                    <a:pt x="225" y="30"/>
                  </a:cubicBezTo>
                  <a:cubicBezTo>
                    <a:pt x="225" y="42"/>
                    <a:pt x="216" y="51"/>
                    <a:pt x="204" y="51"/>
                  </a:cubicBezTo>
                  <a:cubicBezTo>
                    <a:pt x="52" y="51"/>
                    <a:pt x="52" y="51"/>
                    <a:pt x="52" y="51"/>
                  </a:cubicBezTo>
                  <a:cubicBezTo>
                    <a:pt x="46" y="56"/>
                    <a:pt x="40" y="59"/>
                    <a:pt x="33" y="59"/>
                  </a:cubicBezTo>
                  <a:cubicBezTo>
                    <a:pt x="25" y="59"/>
                    <a:pt x="18" y="56"/>
                    <a:pt x="12" y="51"/>
                  </a:cubicBezTo>
                </a:path>
              </a:pathLst>
            </a:custGeom>
            <a:solidFill>
              <a:srgbClr val="505151"/>
            </a:solidFill>
            <a:ln w="23813"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sp>
        <p:nvSpPr>
          <p:cNvPr id="33" name="TextBox 32">
            <a:extLst>
              <a:ext uri="{FF2B5EF4-FFF2-40B4-BE49-F238E27FC236}">
                <a16:creationId xmlns:a16="http://schemas.microsoft.com/office/drawing/2014/main" id="{1DD124AC-3E84-4A90-8B39-7AF28F3E4101}"/>
              </a:ext>
            </a:extLst>
          </p:cNvPr>
          <p:cNvSpPr txBox="1"/>
          <p:nvPr/>
        </p:nvSpPr>
        <p:spPr>
          <a:xfrm>
            <a:off x="5675676" y="2459386"/>
            <a:ext cx="2069745" cy="1142833"/>
          </a:xfrm>
          <a:prstGeom prst="rect">
            <a:avLst/>
          </a:prstGeom>
          <a:noFill/>
        </p:spPr>
        <p:txBody>
          <a:bodyPr wrap="square" lIns="182854" tIns="146283" rIns="182854" bIns="146283" rtlCol="0">
            <a:spAutoFit/>
          </a:bodyPr>
          <a:lstStyle/>
          <a:p>
            <a:pPr defTabSz="932563">
              <a:lnSpc>
                <a:spcPct val="90000"/>
              </a:lnSpc>
              <a:spcAft>
                <a:spcPts val="600"/>
              </a:spcAft>
            </a:pPr>
            <a:r>
              <a:rPr lang="en-US" sz="5999" dirty="0">
                <a:solidFill>
                  <a:schemeClr val="accent3">
                    <a:lumMod val="60000"/>
                    <a:lumOff val="40000"/>
                  </a:schemeClr>
                </a:solidFill>
                <a:latin typeface="Segoe UI Semilight" panose="020B0402040204020203" pitchFamily="34" charset="0"/>
                <a:cs typeface="Segoe UI Semilight" panose="020B0402040204020203" pitchFamily="34" charset="0"/>
              </a:rPr>
              <a:t>50%</a:t>
            </a:r>
          </a:p>
        </p:txBody>
      </p:sp>
      <p:sp>
        <p:nvSpPr>
          <p:cNvPr id="34" name="TextBox 33">
            <a:extLst>
              <a:ext uri="{FF2B5EF4-FFF2-40B4-BE49-F238E27FC236}">
                <a16:creationId xmlns:a16="http://schemas.microsoft.com/office/drawing/2014/main" id="{F3EDB694-96FA-4DA3-AC38-F81D8DC3BD1B}"/>
              </a:ext>
            </a:extLst>
          </p:cNvPr>
          <p:cNvSpPr txBox="1"/>
          <p:nvPr/>
        </p:nvSpPr>
        <p:spPr>
          <a:xfrm>
            <a:off x="5675676" y="3188713"/>
            <a:ext cx="2438054" cy="797407"/>
          </a:xfrm>
          <a:prstGeom prst="rect">
            <a:avLst/>
          </a:prstGeom>
          <a:noFill/>
        </p:spPr>
        <p:txBody>
          <a:bodyPr wrap="square" lIns="182854" tIns="146283" rIns="182854" bIns="146283" rtlCol="0">
            <a:spAutoFit/>
          </a:bodyPr>
          <a:lstStyle/>
          <a:p>
            <a:pPr defTabSz="932563">
              <a:spcAft>
                <a:spcPts val="600"/>
              </a:spcAft>
            </a:pPr>
            <a:r>
              <a:rPr lang="en-US" sz="1599" dirty="0">
                <a:solidFill>
                  <a:schemeClr val="accent1"/>
                </a:solidFill>
                <a:latin typeface="Segoe UI Semilight"/>
                <a:cs typeface="Segoe UI Semilight" panose="020B0402040204020203" pitchFamily="34" charset="0"/>
              </a:rPr>
              <a:t>of infrastructure spent </a:t>
            </a:r>
            <a:br>
              <a:rPr lang="en-US" sz="1599" dirty="0">
                <a:solidFill>
                  <a:schemeClr val="accent1"/>
                </a:solidFill>
                <a:latin typeface="Segoe UI Semilight"/>
                <a:cs typeface="Segoe UI Semilight" panose="020B0402040204020203" pitchFamily="34" charset="0"/>
              </a:rPr>
            </a:br>
            <a:r>
              <a:rPr lang="en-US" sz="1599" dirty="0">
                <a:solidFill>
                  <a:schemeClr val="accent1"/>
                </a:solidFill>
                <a:latin typeface="Segoe UI Semilight"/>
                <a:cs typeface="Segoe UI Semilight" panose="020B0402040204020203" pitchFamily="34" charset="0"/>
              </a:rPr>
              <a:t>on non-production</a:t>
            </a:r>
          </a:p>
        </p:txBody>
      </p:sp>
    </p:spTree>
    <p:extLst>
      <p:ext uri="{BB962C8B-B14F-4D97-AF65-F5344CB8AC3E}">
        <p14:creationId xmlns:p14="http://schemas.microsoft.com/office/powerpoint/2010/main" val="2370324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910A264-F6EA-4160-B21F-566D4E14AEA0}"/>
              </a:ext>
            </a:extLst>
          </p:cNvPr>
          <p:cNvGrpSpPr/>
          <p:nvPr/>
        </p:nvGrpSpPr>
        <p:grpSpPr>
          <a:xfrm>
            <a:off x="1219200" y="580130"/>
            <a:ext cx="7048629" cy="3996119"/>
            <a:chOff x="4001179" y="2220686"/>
            <a:chExt cx="6911048" cy="3918119"/>
          </a:xfrm>
        </p:grpSpPr>
        <p:sp>
          <p:nvSpPr>
            <p:cNvPr id="6" name="Rectangle 5">
              <a:extLst>
                <a:ext uri="{FF2B5EF4-FFF2-40B4-BE49-F238E27FC236}">
                  <a16:creationId xmlns:a16="http://schemas.microsoft.com/office/drawing/2014/main" id="{41EFBB41-DB2D-4BE8-88AF-DA43133B38FE}"/>
                </a:ext>
              </a:extLst>
            </p:cNvPr>
            <p:cNvSpPr/>
            <p:nvPr/>
          </p:nvSpPr>
          <p:spPr bwMode="auto">
            <a:xfrm>
              <a:off x="4001179" y="2220686"/>
              <a:ext cx="6908761" cy="39181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A49290C9-89DE-40B1-9736-9F7DEC695296}"/>
                </a:ext>
              </a:extLst>
            </p:cNvPr>
            <p:cNvCxnSpPr/>
            <p:nvPr/>
          </p:nvCxnSpPr>
          <p:spPr>
            <a:xfrm>
              <a:off x="4001179" y="3249385"/>
              <a:ext cx="691104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2CFAF3-8869-4E46-AFBE-1BD8E03BB74F}"/>
                </a:ext>
              </a:extLst>
            </p:cNvPr>
            <p:cNvCxnSpPr/>
            <p:nvPr/>
          </p:nvCxnSpPr>
          <p:spPr>
            <a:xfrm>
              <a:off x="4001179" y="5625193"/>
              <a:ext cx="691104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5650EDD-46C3-42C3-A9EA-81664EF1806D}"/>
                </a:ext>
              </a:extLst>
            </p:cNvPr>
            <p:cNvCxnSpPr/>
            <p:nvPr/>
          </p:nvCxnSpPr>
          <p:spPr>
            <a:xfrm>
              <a:off x="4001179" y="5151664"/>
              <a:ext cx="691104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5D11E7-73F9-45B7-A637-465D6D8716BE}"/>
                </a:ext>
              </a:extLst>
            </p:cNvPr>
            <p:cNvCxnSpPr/>
            <p:nvPr/>
          </p:nvCxnSpPr>
          <p:spPr>
            <a:xfrm>
              <a:off x="4001179" y="4669971"/>
              <a:ext cx="691104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D505A60-B8A8-405F-83A0-C1507403838F}"/>
                </a:ext>
              </a:extLst>
            </p:cNvPr>
            <p:cNvCxnSpPr/>
            <p:nvPr/>
          </p:nvCxnSpPr>
          <p:spPr>
            <a:xfrm>
              <a:off x="4001179" y="4196442"/>
              <a:ext cx="691104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A82B26-7C4D-4680-BB71-40F94D0917F2}"/>
                </a:ext>
              </a:extLst>
            </p:cNvPr>
            <p:cNvCxnSpPr/>
            <p:nvPr/>
          </p:nvCxnSpPr>
          <p:spPr>
            <a:xfrm>
              <a:off x="4001179" y="3722914"/>
              <a:ext cx="691104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907F8B-F965-4932-B116-7CCBED19F0BB}"/>
                </a:ext>
              </a:extLst>
            </p:cNvPr>
            <p:cNvCxnSpPr/>
            <p:nvPr/>
          </p:nvCxnSpPr>
          <p:spPr>
            <a:xfrm>
              <a:off x="4001179" y="2775857"/>
              <a:ext cx="691104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58707E-426C-4D03-9D14-5B76024EEFB7}"/>
                </a:ext>
              </a:extLst>
            </p:cNvPr>
            <p:cNvCxnSpPr/>
            <p:nvPr/>
          </p:nvCxnSpPr>
          <p:spPr>
            <a:xfrm>
              <a:off x="4001179" y="2302328"/>
              <a:ext cx="691104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Freeform 9">
            <a:extLst>
              <a:ext uri="{FF2B5EF4-FFF2-40B4-BE49-F238E27FC236}">
                <a16:creationId xmlns:a16="http://schemas.microsoft.com/office/drawing/2014/main" id="{5BBD2001-ECFD-41F7-956E-DC9D7C89D027}"/>
              </a:ext>
            </a:extLst>
          </p:cNvPr>
          <p:cNvSpPr>
            <a:spLocks/>
          </p:cNvSpPr>
          <p:nvPr/>
        </p:nvSpPr>
        <p:spPr bwMode="auto">
          <a:xfrm>
            <a:off x="1660693" y="951321"/>
            <a:ext cx="6168612" cy="3333548"/>
          </a:xfrm>
          <a:custGeom>
            <a:avLst/>
            <a:gdLst>
              <a:gd name="T0" fmla="*/ 0 w 1668"/>
              <a:gd name="T1" fmla="*/ 0 h 936"/>
              <a:gd name="T2" fmla="*/ 0 w 1668"/>
              <a:gd name="T3" fmla="*/ 912 h 936"/>
              <a:gd name="T4" fmla="*/ 234 w 1668"/>
              <a:gd name="T5" fmla="*/ 472 h 936"/>
              <a:gd name="T6" fmla="*/ 374 w 1668"/>
              <a:gd name="T7" fmla="*/ 930 h 936"/>
              <a:gd name="T8" fmla="*/ 570 w 1668"/>
              <a:gd name="T9" fmla="*/ 502 h 936"/>
              <a:gd name="T10" fmla="*/ 672 w 1668"/>
              <a:gd name="T11" fmla="*/ 900 h 936"/>
              <a:gd name="T12" fmla="*/ 998 w 1668"/>
              <a:gd name="T13" fmla="*/ 936 h 936"/>
              <a:gd name="T14" fmla="*/ 1128 w 1668"/>
              <a:gd name="T15" fmla="*/ 480 h 936"/>
              <a:gd name="T16" fmla="*/ 1254 w 1668"/>
              <a:gd name="T17" fmla="*/ 870 h 936"/>
              <a:gd name="T18" fmla="*/ 1436 w 1668"/>
              <a:gd name="T19" fmla="*/ 122 h 936"/>
              <a:gd name="T20" fmla="*/ 1668 w 1668"/>
              <a:gd name="T21" fmla="*/ 910 h 936"/>
              <a:gd name="T22" fmla="*/ 1668 w 1668"/>
              <a:gd name="T23" fmla="*/ 0 h 936"/>
              <a:gd name="T24" fmla="*/ 0 w 1668"/>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8" h="936">
                <a:moveTo>
                  <a:pt x="0" y="0"/>
                </a:moveTo>
                <a:cubicBezTo>
                  <a:pt x="0" y="912"/>
                  <a:pt x="0" y="912"/>
                  <a:pt x="0" y="912"/>
                </a:cubicBezTo>
                <a:cubicBezTo>
                  <a:pt x="234" y="472"/>
                  <a:pt x="234" y="472"/>
                  <a:pt x="234" y="472"/>
                </a:cubicBezTo>
                <a:cubicBezTo>
                  <a:pt x="234" y="472"/>
                  <a:pt x="368" y="934"/>
                  <a:pt x="374" y="930"/>
                </a:cubicBezTo>
                <a:cubicBezTo>
                  <a:pt x="380" y="926"/>
                  <a:pt x="570" y="502"/>
                  <a:pt x="570" y="502"/>
                </a:cubicBezTo>
                <a:cubicBezTo>
                  <a:pt x="672" y="900"/>
                  <a:pt x="672" y="900"/>
                  <a:pt x="672" y="900"/>
                </a:cubicBezTo>
                <a:cubicBezTo>
                  <a:pt x="998" y="936"/>
                  <a:pt x="998" y="936"/>
                  <a:pt x="998" y="936"/>
                </a:cubicBezTo>
                <a:cubicBezTo>
                  <a:pt x="1128" y="480"/>
                  <a:pt x="1128" y="480"/>
                  <a:pt x="1128" y="480"/>
                </a:cubicBezTo>
                <a:cubicBezTo>
                  <a:pt x="1254" y="870"/>
                  <a:pt x="1254" y="870"/>
                  <a:pt x="1254" y="870"/>
                </a:cubicBezTo>
                <a:cubicBezTo>
                  <a:pt x="1436" y="122"/>
                  <a:pt x="1436" y="122"/>
                  <a:pt x="1436" y="122"/>
                </a:cubicBezTo>
                <a:cubicBezTo>
                  <a:pt x="1668" y="910"/>
                  <a:pt x="1668" y="910"/>
                  <a:pt x="1668" y="910"/>
                </a:cubicBezTo>
                <a:cubicBezTo>
                  <a:pt x="1668" y="0"/>
                  <a:pt x="1668" y="0"/>
                  <a:pt x="1668" y="0"/>
                </a:cubicBezTo>
                <a:lnTo>
                  <a:pt x="0" y="0"/>
                </a:lnTo>
                <a:close/>
              </a:path>
            </a:pathLst>
          </a:custGeom>
          <a:solidFill>
            <a:srgbClr val="3076BC"/>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a:endParaRPr>
          </a:p>
        </p:txBody>
      </p:sp>
      <p:cxnSp>
        <p:nvCxnSpPr>
          <p:cNvPr id="16" name="Straight Arrow Connector 15">
            <a:extLst>
              <a:ext uri="{FF2B5EF4-FFF2-40B4-BE49-F238E27FC236}">
                <a16:creationId xmlns:a16="http://schemas.microsoft.com/office/drawing/2014/main" id="{D64C577A-634B-4024-B2BD-2BD96FEDC3AD}"/>
              </a:ext>
            </a:extLst>
          </p:cNvPr>
          <p:cNvCxnSpPr/>
          <p:nvPr/>
        </p:nvCxnSpPr>
        <p:spPr bwMode="auto">
          <a:xfrm>
            <a:off x="1219200" y="475415"/>
            <a:ext cx="2" cy="4096869"/>
          </a:xfrm>
          <a:prstGeom prst="straightConnector1">
            <a:avLst/>
          </a:prstGeom>
          <a:noFill/>
          <a:ln w="6350" cap="flat" cmpd="sng" algn="ctr">
            <a:solidFill>
              <a:sysClr val="windowText" lastClr="000000"/>
            </a:solidFill>
            <a:prstDash val="solid"/>
            <a:miter lim="800000"/>
            <a:headEnd type="none" w="med" len="med"/>
            <a:tailEnd type="none" w="med" len="med"/>
          </a:ln>
          <a:effectLst/>
        </p:spPr>
      </p:cxnSp>
      <p:cxnSp>
        <p:nvCxnSpPr>
          <p:cNvPr id="17" name="Straight Arrow Connector 16">
            <a:extLst>
              <a:ext uri="{FF2B5EF4-FFF2-40B4-BE49-F238E27FC236}">
                <a16:creationId xmlns:a16="http://schemas.microsoft.com/office/drawing/2014/main" id="{869DE888-4925-43BC-B8CC-ADA2720A547D}"/>
              </a:ext>
            </a:extLst>
          </p:cNvPr>
          <p:cNvCxnSpPr>
            <a:cxnSpLocks/>
          </p:cNvCxnSpPr>
          <p:nvPr/>
        </p:nvCxnSpPr>
        <p:spPr bwMode="auto">
          <a:xfrm>
            <a:off x="1216867" y="4573739"/>
            <a:ext cx="7048629" cy="810"/>
          </a:xfrm>
          <a:prstGeom prst="straightConnector1">
            <a:avLst/>
          </a:prstGeom>
          <a:noFill/>
          <a:ln w="6350" cap="flat" cmpd="sng" algn="ctr">
            <a:solidFill>
              <a:sysClr val="windowText" lastClr="000000"/>
            </a:solidFill>
            <a:prstDash val="solid"/>
            <a:miter lim="800000"/>
            <a:headEnd type="none" w="med" len="med"/>
            <a:tailEnd type="none"/>
          </a:ln>
          <a:effectLst/>
        </p:spPr>
      </p:cxnSp>
      <p:sp>
        <p:nvSpPr>
          <p:cNvPr id="18" name="Rectangle 17">
            <a:extLst>
              <a:ext uri="{FF2B5EF4-FFF2-40B4-BE49-F238E27FC236}">
                <a16:creationId xmlns:a16="http://schemas.microsoft.com/office/drawing/2014/main" id="{66C611C6-A5E4-481D-B8E9-0DC18F21A10D}"/>
              </a:ext>
            </a:extLst>
          </p:cNvPr>
          <p:cNvSpPr/>
          <p:nvPr/>
        </p:nvSpPr>
        <p:spPr>
          <a:xfrm rot="16200000">
            <a:off x="179713" y="2206239"/>
            <a:ext cx="1718734" cy="231410"/>
          </a:xfrm>
          <a:prstGeom prst="rect">
            <a:avLst/>
          </a:prstGeom>
        </p:spPr>
        <p:txBody>
          <a:bodyPr wrap="square">
            <a:spAutoFit/>
          </a:bodyPr>
          <a:lstStyle/>
          <a:p>
            <a:pPr marL="233149" indent="-233149" algn="ctr" defTabSz="932597" eaLnBrk="0" fontAlgn="base" hangingPunct="0">
              <a:lnSpc>
                <a:spcPts val="816"/>
              </a:lnSpc>
              <a:spcBef>
                <a:spcPct val="20000"/>
              </a:spcBef>
              <a:spcAft>
                <a:spcPct val="0"/>
              </a:spcAft>
              <a:buClr>
                <a:srgbClr val="000000"/>
              </a:buClr>
              <a:defRPr/>
            </a:pPr>
            <a:r>
              <a:rPr lang="en-US" sz="1836" kern="0" dirty="0">
                <a:solidFill>
                  <a:schemeClr val="tx2"/>
                </a:solidFill>
                <a:latin typeface="Calibri Light" panose="020F0302020204030204"/>
              </a:rPr>
              <a:t>Demand</a:t>
            </a:r>
          </a:p>
        </p:txBody>
      </p:sp>
      <p:sp>
        <p:nvSpPr>
          <p:cNvPr id="19" name="Rectangle 18">
            <a:extLst>
              <a:ext uri="{FF2B5EF4-FFF2-40B4-BE49-F238E27FC236}">
                <a16:creationId xmlns:a16="http://schemas.microsoft.com/office/drawing/2014/main" id="{358BCFF2-9081-4809-808B-3E4BC46621CB}"/>
              </a:ext>
            </a:extLst>
          </p:cNvPr>
          <p:cNvSpPr/>
          <p:nvPr/>
        </p:nvSpPr>
        <p:spPr>
          <a:xfrm>
            <a:off x="4114565" y="4728233"/>
            <a:ext cx="1375035" cy="231410"/>
          </a:xfrm>
          <a:prstGeom prst="rect">
            <a:avLst/>
          </a:prstGeom>
        </p:spPr>
        <p:txBody>
          <a:bodyPr wrap="square">
            <a:spAutoFit/>
          </a:bodyPr>
          <a:lstStyle/>
          <a:p>
            <a:pPr marL="233149" indent="-233149" algn="ctr" defTabSz="932597" eaLnBrk="0" fontAlgn="base" hangingPunct="0">
              <a:lnSpc>
                <a:spcPts val="816"/>
              </a:lnSpc>
              <a:spcBef>
                <a:spcPct val="20000"/>
              </a:spcBef>
              <a:spcAft>
                <a:spcPct val="0"/>
              </a:spcAft>
              <a:buClr>
                <a:srgbClr val="000000"/>
              </a:buClr>
              <a:defRPr/>
            </a:pPr>
            <a:r>
              <a:rPr lang="en-US" sz="1836" kern="0" dirty="0">
                <a:solidFill>
                  <a:schemeClr val="bg1"/>
                </a:solidFill>
                <a:latin typeface="Calibri Light" panose="020F0302020204030204"/>
              </a:rPr>
              <a:t>Time</a:t>
            </a:r>
          </a:p>
        </p:txBody>
      </p:sp>
      <p:sp>
        <p:nvSpPr>
          <p:cNvPr id="20" name="Freeform 5">
            <a:extLst>
              <a:ext uri="{FF2B5EF4-FFF2-40B4-BE49-F238E27FC236}">
                <a16:creationId xmlns:a16="http://schemas.microsoft.com/office/drawing/2014/main" id="{1E521ED6-E6F1-49A8-979E-AD95A5D21F5A}"/>
              </a:ext>
            </a:extLst>
          </p:cNvPr>
          <p:cNvSpPr>
            <a:spLocks/>
          </p:cNvSpPr>
          <p:nvPr/>
        </p:nvSpPr>
        <p:spPr bwMode="auto">
          <a:xfrm>
            <a:off x="1660694" y="1277343"/>
            <a:ext cx="6160978" cy="3015615"/>
          </a:xfrm>
          <a:custGeom>
            <a:avLst/>
            <a:gdLst>
              <a:gd name="T0" fmla="*/ 0 w 1668"/>
              <a:gd name="T1" fmla="*/ 790 h 814"/>
              <a:gd name="T2" fmla="*/ 234 w 1668"/>
              <a:gd name="T3" fmla="*/ 350 h 814"/>
              <a:gd name="T4" fmla="*/ 374 w 1668"/>
              <a:gd name="T5" fmla="*/ 808 h 814"/>
              <a:gd name="T6" fmla="*/ 570 w 1668"/>
              <a:gd name="T7" fmla="*/ 380 h 814"/>
              <a:gd name="T8" fmla="*/ 672 w 1668"/>
              <a:gd name="T9" fmla="*/ 778 h 814"/>
              <a:gd name="T10" fmla="*/ 998 w 1668"/>
              <a:gd name="T11" fmla="*/ 814 h 814"/>
              <a:gd name="T12" fmla="*/ 1128 w 1668"/>
              <a:gd name="T13" fmla="*/ 358 h 814"/>
              <a:gd name="T14" fmla="*/ 1254 w 1668"/>
              <a:gd name="T15" fmla="*/ 748 h 814"/>
              <a:gd name="T16" fmla="*/ 1436 w 1668"/>
              <a:gd name="T17" fmla="*/ 0 h 814"/>
              <a:gd name="T18" fmla="*/ 1668 w 1668"/>
              <a:gd name="T19" fmla="*/ 78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8" h="814">
                <a:moveTo>
                  <a:pt x="0" y="790"/>
                </a:moveTo>
                <a:cubicBezTo>
                  <a:pt x="234" y="350"/>
                  <a:pt x="234" y="350"/>
                  <a:pt x="234" y="350"/>
                </a:cubicBezTo>
                <a:cubicBezTo>
                  <a:pt x="234" y="350"/>
                  <a:pt x="368" y="812"/>
                  <a:pt x="374" y="808"/>
                </a:cubicBezTo>
                <a:cubicBezTo>
                  <a:pt x="380" y="804"/>
                  <a:pt x="570" y="380"/>
                  <a:pt x="570" y="380"/>
                </a:cubicBezTo>
                <a:cubicBezTo>
                  <a:pt x="672" y="778"/>
                  <a:pt x="672" y="778"/>
                  <a:pt x="672" y="778"/>
                </a:cubicBezTo>
                <a:cubicBezTo>
                  <a:pt x="998" y="814"/>
                  <a:pt x="998" y="814"/>
                  <a:pt x="998" y="814"/>
                </a:cubicBezTo>
                <a:cubicBezTo>
                  <a:pt x="1128" y="358"/>
                  <a:pt x="1128" y="358"/>
                  <a:pt x="1128" y="358"/>
                </a:cubicBezTo>
                <a:cubicBezTo>
                  <a:pt x="1254" y="748"/>
                  <a:pt x="1254" y="748"/>
                  <a:pt x="1254" y="748"/>
                </a:cubicBezTo>
                <a:cubicBezTo>
                  <a:pt x="1436" y="0"/>
                  <a:pt x="1436" y="0"/>
                  <a:pt x="1436" y="0"/>
                </a:cubicBezTo>
                <a:cubicBezTo>
                  <a:pt x="1668" y="788"/>
                  <a:pt x="1668" y="788"/>
                  <a:pt x="1668" y="788"/>
                </a:cubicBezTo>
              </a:path>
            </a:pathLst>
          </a:custGeom>
          <a:noFill/>
          <a:ln w="2540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a:endParaRPr>
          </a:p>
        </p:txBody>
      </p:sp>
      <p:cxnSp>
        <p:nvCxnSpPr>
          <p:cNvPr id="21" name="Straight Connector 20">
            <a:extLst>
              <a:ext uri="{FF2B5EF4-FFF2-40B4-BE49-F238E27FC236}">
                <a16:creationId xmlns:a16="http://schemas.microsoft.com/office/drawing/2014/main" id="{AF198A2F-84E3-4948-99A0-46FD389E4226}"/>
              </a:ext>
            </a:extLst>
          </p:cNvPr>
          <p:cNvCxnSpPr>
            <a:cxnSpLocks/>
            <a:stCxn id="15" idx="0"/>
            <a:endCxn id="15" idx="11"/>
          </p:cNvCxnSpPr>
          <p:nvPr/>
        </p:nvCxnSpPr>
        <p:spPr>
          <a:xfrm>
            <a:off x="1660693" y="951320"/>
            <a:ext cx="6168612" cy="0"/>
          </a:xfrm>
          <a:prstGeom prst="line">
            <a:avLst/>
          </a:prstGeom>
          <a:noFill/>
          <a:ln w="28575" cap="flat" cmpd="sng" algn="ctr">
            <a:solidFill>
              <a:srgbClr val="4472C4"/>
            </a:solidFill>
            <a:prstDash val="solid"/>
            <a:miter lim="800000"/>
            <a:headEnd type="none" w="med" len="med"/>
            <a:tailEnd type="none" w="med" len="med"/>
          </a:ln>
          <a:effectLst/>
        </p:spPr>
      </p:cxnSp>
      <p:sp>
        <p:nvSpPr>
          <p:cNvPr id="22" name="TextBox 21">
            <a:extLst>
              <a:ext uri="{FF2B5EF4-FFF2-40B4-BE49-F238E27FC236}">
                <a16:creationId xmlns:a16="http://schemas.microsoft.com/office/drawing/2014/main" id="{41B66263-E159-4317-83B8-7ADA5640DFE4}"/>
              </a:ext>
            </a:extLst>
          </p:cNvPr>
          <p:cNvSpPr txBox="1"/>
          <p:nvPr/>
        </p:nvSpPr>
        <p:spPr>
          <a:xfrm>
            <a:off x="1489353" y="164734"/>
            <a:ext cx="4704357" cy="376684"/>
          </a:xfrm>
          <a:prstGeom prst="rect">
            <a:avLst/>
          </a:prstGeom>
          <a:noFill/>
        </p:spPr>
        <p:txBody>
          <a:bodyPr wrap="square" rtlCol="0">
            <a:spAutoFit/>
          </a:bodyPr>
          <a:lstStyle/>
          <a:p>
            <a:pPr defTabSz="914224">
              <a:defRPr/>
            </a:pPr>
            <a:r>
              <a:rPr lang="en-US" kern="0" dirty="0">
                <a:solidFill>
                  <a:schemeClr val="tx2"/>
                </a:solidFill>
                <a:latin typeface="Segoe UI Light" panose="020B0502040204020203" pitchFamily="34" charset="0"/>
                <a:cs typeface="Segoe UI Light" panose="020B0502040204020203" pitchFamily="34" charset="0"/>
              </a:rPr>
              <a:t>Traditional infrastructure deployment</a:t>
            </a:r>
          </a:p>
        </p:txBody>
      </p:sp>
      <p:sp>
        <p:nvSpPr>
          <p:cNvPr id="23" name="Rectangle 22">
            <a:extLst>
              <a:ext uri="{FF2B5EF4-FFF2-40B4-BE49-F238E27FC236}">
                <a16:creationId xmlns:a16="http://schemas.microsoft.com/office/drawing/2014/main" id="{8DB7FBB2-118A-4ED2-982F-4A0F276BA813}"/>
              </a:ext>
            </a:extLst>
          </p:cNvPr>
          <p:cNvSpPr/>
          <p:nvPr/>
        </p:nvSpPr>
        <p:spPr>
          <a:xfrm>
            <a:off x="2088364" y="1295328"/>
            <a:ext cx="4216488" cy="376684"/>
          </a:xfrm>
          <a:prstGeom prst="rect">
            <a:avLst/>
          </a:prstGeom>
          <a:noFill/>
        </p:spPr>
        <p:txBody>
          <a:bodyPr wrap="square">
            <a:spAutoFit/>
          </a:bodyPr>
          <a:lstStyle/>
          <a:p>
            <a:pPr algn="ctr" defTabSz="914224">
              <a:defRPr/>
            </a:pPr>
            <a:r>
              <a:rPr lang="en-US" kern="0" dirty="0">
                <a:solidFill>
                  <a:srgbClr val="FFFFFF"/>
                </a:solidFill>
                <a:latin typeface="Segoe UI Light" panose="020B0502040204020203" pitchFamily="34" charset="0"/>
                <a:cs typeface="Segoe UI Light" panose="020B0502040204020203" pitchFamily="34" charset="0"/>
              </a:rPr>
              <a:t>Unused capacity</a:t>
            </a:r>
          </a:p>
        </p:txBody>
      </p:sp>
      <p:sp>
        <p:nvSpPr>
          <p:cNvPr id="24" name="TextBox 23">
            <a:extLst>
              <a:ext uri="{FF2B5EF4-FFF2-40B4-BE49-F238E27FC236}">
                <a16:creationId xmlns:a16="http://schemas.microsoft.com/office/drawing/2014/main" id="{32F0075E-74EF-4836-B2C4-B8F876828EDE}"/>
              </a:ext>
            </a:extLst>
          </p:cNvPr>
          <p:cNvSpPr txBox="1"/>
          <p:nvPr/>
        </p:nvSpPr>
        <p:spPr>
          <a:xfrm>
            <a:off x="1832655" y="1684504"/>
            <a:ext cx="4827788" cy="376684"/>
          </a:xfrm>
          <a:prstGeom prst="rect">
            <a:avLst/>
          </a:prstGeom>
          <a:noFill/>
        </p:spPr>
        <p:txBody>
          <a:bodyPr wrap="square" rtlCol="0">
            <a:spAutoFit/>
          </a:bodyPr>
          <a:lstStyle/>
          <a:p>
            <a:pPr defTabSz="914224">
              <a:defRPr/>
            </a:pPr>
            <a:r>
              <a:rPr lang="en-US" kern="0" dirty="0">
                <a:solidFill>
                  <a:prstClr val="black"/>
                </a:solidFill>
                <a:latin typeface="Segoe UI Light" panose="020B0502040204020203" pitchFamily="34" charset="0"/>
                <a:cs typeface="Segoe UI Light" panose="020B0502040204020203" pitchFamily="34" charset="0"/>
              </a:rPr>
              <a:t>Auto-scaled, on-demand Azure capacity</a:t>
            </a:r>
          </a:p>
        </p:txBody>
      </p:sp>
      <p:sp>
        <p:nvSpPr>
          <p:cNvPr id="25" name="Freeform 5">
            <a:extLst>
              <a:ext uri="{FF2B5EF4-FFF2-40B4-BE49-F238E27FC236}">
                <a16:creationId xmlns:a16="http://schemas.microsoft.com/office/drawing/2014/main" id="{7169FF83-6FCA-482A-9D93-A0D56121B5F0}"/>
              </a:ext>
            </a:extLst>
          </p:cNvPr>
          <p:cNvSpPr>
            <a:spLocks/>
          </p:cNvSpPr>
          <p:nvPr/>
        </p:nvSpPr>
        <p:spPr bwMode="auto">
          <a:xfrm>
            <a:off x="1660523" y="928319"/>
            <a:ext cx="6092685" cy="3206229"/>
          </a:xfrm>
          <a:custGeom>
            <a:avLst/>
            <a:gdLst>
              <a:gd name="T0" fmla="*/ 0 w 3763"/>
              <a:gd name="T1" fmla="*/ 1850 h 1999"/>
              <a:gd name="T2" fmla="*/ 538 w 3763"/>
              <a:gd name="T3" fmla="*/ 904 h 1999"/>
              <a:gd name="T4" fmla="*/ 886 w 3763"/>
              <a:gd name="T5" fmla="*/ 1850 h 1999"/>
              <a:gd name="T6" fmla="*/ 1301 w 3763"/>
              <a:gd name="T7" fmla="*/ 946 h 1999"/>
              <a:gd name="T8" fmla="*/ 1583 w 3763"/>
              <a:gd name="T9" fmla="*/ 1809 h 1999"/>
              <a:gd name="T10" fmla="*/ 2187 w 3763"/>
              <a:gd name="T11" fmla="*/ 1999 h 1999"/>
              <a:gd name="T12" fmla="*/ 2604 w 3763"/>
              <a:gd name="T13" fmla="*/ 904 h 1999"/>
              <a:gd name="T14" fmla="*/ 2884 w 3763"/>
              <a:gd name="T15" fmla="*/ 1843 h 1999"/>
              <a:gd name="T16" fmla="*/ 3278 w 3763"/>
              <a:gd name="T17" fmla="*/ 0 h 1999"/>
              <a:gd name="T18" fmla="*/ 3763 w 3763"/>
              <a:gd name="T19" fmla="*/ 1848 h 1999"/>
              <a:gd name="connsiteX0" fmla="*/ 0 w 10000"/>
              <a:gd name="connsiteY0" fmla="*/ 9255 h 10290"/>
              <a:gd name="connsiteX1" fmla="*/ 1430 w 10000"/>
              <a:gd name="connsiteY1" fmla="*/ 4522 h 10290"/>
              <a:gd name="connsiteX2" fmla="*/ 2355 w 10000"/>
              <a:gd name="connsiteY2" fmla="*/ 9255 h 10290"/>
              <a:gd name="connsiteX3" fmla="*/ 3457 w 10000"/>
              <a:gd name="connsiteY3" fmla="*/ 4732 h 10290"/>
              <a:gd name="connsiteX4" fmla="*/ 4233 w 10000"/>
              <a:gd name="connsiteY4" fmla="*/ 10290 h 10290"/>
              <a:gd name="connsiteX5" fmla="*/ 5812 w 10000"/>
              <a:gd name="connsiteY5" fmla="*/ 10000 h 10290"/>
              <a:gd name="connsiteX6" fmla="*/ 6920 w 10000"/>
              <a:gd name="connsiteY6" fmla="*/ 4522 h 10290"/>
              <a:gd name="connsiteX7" fmla="*/ 7664 w 10000"/>
              <a:gd name="connsiteY7" fmla="*/ 9220 h 10290"/>
              <a:gd name="connsiteX8" fmla="*/ 8711 w 10000"/>
              <a:gd name="connsiteY8" fmla="*/ 0 h 10290"/>
              <a:gd name="connsiteX9" fmla="*/ 10000 w 10000"/>
              <a:gd name="connsiteY9" fmla="*/ 9245 h 10290"/>
              <a:gd name="connsiteX0" fmla="*/ 0 w 10000"/>
              <a:gd name="connsiteY0" fmla="*/ 9255 h 10791"/>
              <a:gd name="connsiteX1" fmla="*/ 1430 w 10000"/>
              <a:gd name="connsiteY1" fmla="*/ 4522 h 10791"/>
              <a:gd name="connsiteX2" fmla="*/ 2355 w 10000"/>
              <a:gd name="connsiteY2" fmla="*/ 9255 h 10791"/>
              <a:gd name="connsiteX3" fmla="*/ 3457 w 10000"/>
              <a:gd name="connsiteY3" fmla="*/ 4732 h 10791"/>
              <a:gd name="connsiteX4" fmla="*/ 4233 w 10000"/>
              <a:gd name="connsiteY4" fmla="*/ 10290 h 10791"/>
              <a:gd name="connsiteX5" fmla="*/ 5889 w 10000"/>
              <a:gd name="connsiteY5" fmla="*/ 10791 h 10791"/>
              <a:gd name="connsiteX6" fmla="*/ 6920 w 10000"/>
              <a:gd name="connsiteY6" fmla="*/ 4522 h 10791"/>
              <a:gd name="connsiteX7" fmla="*/ 7664 w 10000"/>
              <a:gd name="connsiteY7" fmla="*/ 9220 h 10791"/>
              <a:gd name="connsiteX8" fmla="*/ 8711 w 10000"/>
              <a:gd name="connsiteY8" fmla="*/ 0 h 10791"/>
              <a:gd name="connsiteX9" fmla="*/ 10000 w 10000"/>
              <a:gd name="connsiteY9" fmla="*/ 9245 h 1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1">
                <a:moveTo>
                  <a:pt x="0" y="9255"/>
                </a:moveTo>
                <a:lnTo>
                  <a:pt x="1430" y="4522"/>
                </a:lnTo>
                <a:lnTo>
                  <a:pt x="2355" y="9255"/>
                </a:lnTo>
                <a:lnTo>
                  <a:pt x="3457" y="4732"/>
                </a:lnTo>
                <a:lnTo>
                  <a:pt x="4233" y="10290"/>
                </a:lnTo>
                <a:lnTo>
                  <a:pt x="5889" y="10791"/>
                </a:lnTo>
                <a:lnTo>
                  <a:pt x="6920" y="4522"/>
                </a:lnTo>
                <a:lnTo>
                  <a:pt x="7664" y="9220"/>
                </a:lnTo>
                <a:lnTo>
                  <a:pt x="8711" y="0"/>
                </a:lnTo>
                <a:lnTo>
                  <a:pt x="10000" y="9245"/>
                </a:lnTo>
              </a:path>
            </a:pathLst>
          </a:custGeom>
          <a:noFill/>
          <a:ln w="25400" cap="rnd">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46619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8" grpId="0"/>
      <p:bldP spid="19" grpId="0"/>
      <p:bldP spid="20" grpId="0" animBg="1"/>
      <p:bldP spid="22" grpId="0"/>
      <p:bldP spid="22" grpId="1"/>
      <p:bldP spid="23" grpId="0"/>
      <p:bldP spid="23" grpId="1"/>
      <p:bldP spid="24" grpId="0"/>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489D1A4C-BFC4-416D-9B7C-03D338041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729" y="2455224"/>
            <a:ext cx="2618959" cy="2049477"/>
          </a:xfrm>
          <a:prstGeom prst="rect">
            <a:avLst/>
          </a:prstGeom>
        </p:spPr>
      </p:pic>
      <p:sp>
        <p:nvSpPr>
          <p:cNvPr id="48" name="Title 11">
            <a:extLst>
              <a:ext uri="{FF2B5EF4-FFF2-40B4-BE49-F238E27FC236}">
                <a16:creationId xmlns:a16="http://schemas.microsoft.com/office/drawing/2014/main" id="{85651802-655B-4C56-8153-EC5E542736C5}"/>
              </a:ext>
            </a:extLst>
          </p:cNvPr>
          <p:cNvSpPr txBox="1">
            <a:spLocks/>
          </p:cNvSpPr>
          <p:nvPr/>
        </p:nvSpPr>
        <p:spPr>
          <a:xfrm>
            <a:off x="1331640" y="2940707"/>
            <a:ext cx="6410967" cy="909565"/>
          </a:xfrm>
          <a:prstGeom prst="rect">
            <a:avLst/>
          </a:prstGeom>
        </p:spPr>
        <p:txBody>
          <a:bodyPr vert="horz" wrap="square" lIns="146283" tIns="91427" rIns="146283" bIns="91427" rtlCol="0" anchor="t">
            <a:noAutofit/>
          </a:bodyPr>
          <a:lstStyle>
            <a:lvl1pPr algn="l" defTabSz="931494"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19"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3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5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76"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a:lstStyle>
          <a:p>
            <a:pPr defTabSz="931316"/>
            <a:endParaRPr lang="en-US" sz="2856" dirty="0">
              <a:solidFill>
                <a:schemeClr val="bg1"/>
              </a:solidFill>
            </a:endParaRPr>
          </a:p>
        </p:txBody>
      </p:sp>
      <p:sp>
        <p:nvSpPr>
          <p:cNvPr id="58" name="Title 11">
            <a:extLst>
              <a:ext uri="{FF2B5EF4-FFF2-40B4-BE49-F238E27FC236}">
                <a16:creationId xmlns:a16="http://schemas.microsoft.com/office/drawing/2014/main" id="{BA22F182-8353-43B1-83F0-608B61E616C7}"/>
              </a:ext>
            </a:extLst>
          </p:cNvPr>
          <p:cNvSpPr txBox="1">
            <a:spLocks/>
          </p:cNvSpPr>
          <p:nvPr/>
        </p:nvSpPr>
        <p:spPr>
          <a:xfrm>
            <a:off x="1199103" y="3395490"/>
            <a:ext cx="5133755" cy="786686"/>
          </a:xfrm>
          <a:prstGeom prst="rect">
            <a:avLst/>
          </a:prstGeom>
        </p:spPr>
        <p:txBody>
          <a:bodyPr vert="horz" wrap="square" lIns="146225" tIns="91390" rIns="146225" bIns="91390" rtlCol="0" anchor="t">
            <a:noAutofit/>
          </a:bodyPr>
          <a:lst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1316"/>
            <a:endParaRPr lang="en-US" sz="2856" dirty="0">
              <a:solidFill>
                <a:schemeClr val="bg1"/>
              </a:solidFill>
            </a:endParaRPr>
          </a:p>
        </p:txBody>
      </p:sp>
      <p:sp>
        <p:nvSpPr>
          <p:cNvPr id="59" name="Title 11">
            <a:extLst>
              <a:ext uri="{FF2B5EF4-FFF2-40B4-BE49-F238E27FC236}">
                <a16:creationId xmlns:a16="http://schemas.microsoft.com/office/drawing/2014/main" id="{FF0D0EBE-4FC8-414F-9D90-97B3BAFCF09C}"/>
              </a:ext>
            </a:extLst>
          </p:cNvPr>
          <p:cNvSpPr txBox="1">
            <a:spLocks/>
          </p:cNvSpPr>
          <p:nvPr/>
        </p:nvSpPr>
        <p:spPr>
          <a:xfrm>
            <a:off x="1200526" y="4504701"/>
            <a:ext cx="4712954" cy="1073025"/>
          </a:xfrm>
          <a:prstGeom prst="rect">
            <a:avLst/>
          </a:prstGeom>
        </p:spPr>
        <p:txBody>
          <a:bodyPr vert="horz" wrap="square" lIns="146283" tIns="91427" rIns="146283" bIns="91427" rtlCol="0" anchor="t">
            <a:noAutofit/>
          </a:bodyPr>
          <a:lstStyle>
            <a:lvl1pPr algn="l" defTabSz="931494"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19"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3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5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76"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a:lstStyle>
          <a:p>
            <a:pPr defTabSz="931316"/>
            <a:endParaRPr lang="en-US" sz="2000" dirty="0">
              <a:solidFill>
                <a:schemeClr val="bg1"/>
              </a:solidFill>
            </a:endParaRPr>
          </a:p>
        </p:txBody>
      </p:sp>
      <p:sp>
        <p:nvSpPr>
          <p:cNvPr id="4" name="Title 3">
            <a:extLst>
              <a:ext uri="{FF2B5EF4-FFF2-40B4-BE49-F238E27FC236}">
                <a16:creationId xmlns:a16="http://schemas.microsoft.com/office/drawing/2014/main" id="{E7685D13-0BE9-4936-8F2C-64BAD7E9F435}"/>
              </a:ext>
            </a:extLst>
          </p:cNvPr>
          <p:cNvSpPr>
            <a:spLocks noGrp="1"/>
          </p:cNvSpPr>
          <p:nvPr>
            <p:ph type="title"/>
          </p:nvPr>
        </p:nvSpPr>
        <p:spPr/>
        <p:txBody>
          <a:bodyPr/>
          <a:lstStyle/>
          <a:p>
            <a:r>
              <a:rPr lang="en-US" dirty="0"/>
              <a:t>Azure </a:t>
            </a:r>
            <a:r>
              <a:rPr lang="en-US" dirty="0" err="1"/>
              <a:t>DevTest</a:t>
            </a:r>
            <a:r>
              <a:rPr lang="en-US" dirty="0"/>
              <a:t> Labs</a:t>
            </a:r>
          </a:p>
        </p:txBody>
      </p:sp>
      <p:sp>
        <p:nvSpPr>
          <p:cNvPr id="3" name="Text Placeholder 2">
            <a:extLst>
              <a:ext uri="{FF2B5EF4-FFF2-40B4-BE49-F238E27FC236}">
                <a16:creationId xmlns:a16="http://schemas.microsoft.com/office/drawing/2014/main" id="{8F254371-AFCF-407C-B30A-535BF5B62523}"/>
              </a:ext>
            </a:extLst>
          </p:cNvPr>
          <p:cNvSpPr>
            <a:spLocks noGrp="1"/>
          </p:cNvSpPr>
          <p:nvPr>
            <p:ph type="body" sz="quarter" idx="10"/>
          </p:nvPr>
        </p:nvSpPr>
        <p:spPr/>
        <p:txBody>
          <a:bodyPr>
            <a:normAutofit/>
          </a:bodyPr>
          <a:lstStyle/>
          <a:p>
            <a:pPr marL="468312" indent="-457200">
              <a:buFont typeface="Arial" panose="020B0604020202020204" pitchFamily="34" charset="0"/>
              <a:buChar char="•"/>
            </a:pPr>
            <a:r>
              <a:rPr lang="en-US" dirty="0"/>
              <a:t>Solution for fast, easy, and agile dev-test environments in Azure.</a:t>
            </a:r>
          </a:p>
          <a:p>
            <a:pPr marL="468312" indent="-457200">
              <a:buFont typeface="Arial" panose="020B0604020202020204" pitchFamily="34" charset="0"/>
              <a:buChar char="•"/>
            </a:pPr>
            <a:r>
              <a:rPr lang="en-US" dirty="0"/>
              <a:t>Fast provisioning</a:t>
            </a:r>
          </a:p>
          <a:p>
            <a:pPr marL="468312" indent="-457200">
              <a:buFont typeface="Arial" panose="020B0604020202020204" pitchFamily="34" charset="0"/>
              <a:buChar char="•"/>
            </a:pPr>
            <a:r>
              <a:rPr lang="en-US" dirty="0"/>
              <a:t>Automation &amp; self-service</a:t>
            </a:r>
          </a:p>
          <a:p>
            <a:pPr marL="468312" indent="-457200">
              <a:buFont typeface="Arial" panose="020B0604020202020204" pitchFamily="34" charset="0"/>
              <a:buChar char="•"/>
            </a:pPr>
            <a:r>
              <a:rPr lang="en-US" dirty="0"/>
              <a:t>Cost control and governance</a:t>
            </a:r>
          </a:p>
          <a:p>
            <a:endParaRPr lang="en-US" dirty="0"/>
          </a:p>
        </p:txBody>
      </p:sp>
    </p:spTree>
    <p:extLst>
      <p:ext uri="{BB962C8B-B14F-4D97-AF65-F5344CB8AC3E}">
        <p14:creationId xmlns:p14="http://schemas.microsoft.com/office/powerpoint/2010/main" val="1518683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91C2-FFC2-43F2-87CD-A365FBE134AC}"/>
              </a:ext>
            </a:extLst>
          </p:cNvPr>
          <p:cNvSpPr>
            <a:spLocks noGrp="1"/>
          </p:cNvSpPr>
          <p:nvPr>
            <p:ph type="title"/>
          </p:nvPr>
        </p:nvSpPr>
        <p:spPr/>
        <p:txBody>
          <a:bodyPr/>
          <a:lstStyle/>
          <a:p>
            <a:r>
              <a:rPr lang="en-US" dirty="0"/>
              <a:t>Developer Machines</a:t>
            </a:r>
          </a:p>
        </p:txBody>
      </p:sp>
      <p:pic>
        <p:nvPicPr>
          <p:cNvPr id="32" name="Picture 31">
            <a:extLst>
              <a:ext uri="{FF2B5EF4-FFF2-40B4-BE49-F238E27FC236}">
                <a16:creationId xmlns:a16="http://schemas.microsoft.com/office/drawing/2014/main" id="{397DC9E5-F4A0-47F9-ADF4-44F029388059}"/>
              </a:ext>
            </a:extLst>
          </p:cNvPr>
          <p:cNvPicPr>
            <a:picLocks noChangeAspect="1"/>
          </p:cNvPicPr>
          <p:nvPr/>
        </p:nvPicPr>
        <p:blipFill>
          <a:blip r:embed="rId3"/>
          <a:stretch>
            <a:fillRect/>
          </a:stretch>
        </p:blipFill>
        <p:spPr>
          <a:xfrm flipH="1">
            <a:off x="2348526" y="3323078"/>
            <a:ext cx="792464" cy="1278321"/>
          </a:xfrm>
          <a:prstGeom prst="rect">
            <a:avLst/>
          </a:prstGeom>
        </p:spPr>
      </p:pic>
      <p:cxnSp>
        <p:nvCxnSpPr>
          <p:cNvPr id="38" name="Straight Arrow Connector 37">
            <a:extLst>
              <a:ext uri="{FF2B5EF4-FFF2-40B4-BE49-F238E27FC236}">
                <a16:creationId xmlns:a16="http://schemas.microsoft.com/office/drawing/2014/main" id="{C1D724BD-B2E3-41D7-B6B4-574BE6FADD8B}"/>
              </a:ext>
            </a:extLst>
          </p:cNvPr>
          <p:cNvCxnSpPr>
            <a:cxnSpLocks/>
          </p:cNvCxnSpPr>
          <p:nvPr/>
        </p:nvCxnSpPr>
        <p:spPr>
          <a:xfrm flipV="1">
            <a:off x="2631293" y="2715766"/>
            <a:ext cx="0" cy="50405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895E5D61-5FD4-4F91-A645-6D996F78B960}"/>
              </a:ext>
            </a:extLst>
          </p:cNvPr>
          <p:cNvGrpSpPr/>
          <p:nvPr/>
        </p:nvGrpSpPr>
        <p:grpSpPr>
          <a:xfrm>
            <a:off x="1451339" y="1266879"/>
            <a:ext cx="2587062" cy="1345631"/>
            <a:chOff x="1623210" y="1107847"/>
            <a:chExt cx="2587062" cy="1345631"/>
          </a:xfrm>
        </p:grpSpPr>
        <p:grpSp>
          <p:nvGrpSpPr>
            <p:cNvPr id="33" name="Group 32">
              <a:extLst>
                <a:ext uri="{FF2B5EF4-FFF2-40B4-BE49-F238E27FC236}">
                  <a16:creationId xmlns:a16="http://schemas.microsoft.com/office/drawing/2014/main" id="{7BEE5862-3E96-4399-860E-5163C27C70E5}"/>
                </a:ext>
              </a:extLst>
            </p:cNvPr>
            <p:cNvGrpSpPr/>
            <p:nvPr/>
          </p:nvGrpSpPr>
          <p:grpSpPr>
            <a:xfrm>
              <a:off x="1623210" y="1199109"/>
              <a:ext cx="2444734" cy="1254369"/>
              <a:chOff x="10237853" y="1810369"/>
              <a:chExt cx="627075" cy="350845"/>
            </a:xfrm>
          </p:grpSpPr>
          <p:sp>
            <p:nvSpPr>
              <p:cNvPr id="34" name="Rectangle 120">
                <a:extLst>
                  <a:ext uri="{FF2B5EF4-FFF2-40B4-BE49-F238E27FC236}">
                    <a16:creationId xmlns:a16="http://schemas.microsoft.com/office/drawing/2014/main" id="{42D9595A-00CF-4E54-A444-3DB7C6CC2493}"/>
                  </a:ext>
                </a:extLst>
              </p:cNvPr>
              <p:cNvSpPr>
                <a:spLocks noChangeArrowheads="1"/>
              </p:cNvSpPr>
              <p:nvPr/>
            </p:nvSpPr>
            <p:spPr bwMode="auto">
              <a:xfrm>
                <a:off x="10671249" y="19913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2">
                <a:extLst>
                  <a:ext uri="{FF2B5EF4-FFF2-40B4-BE49-F238E27FC236}">
                    <a16:creationId xmlns:a16="http://schemas.microsoft.com/office/drawing/2014/main" id="{B8D1623C-ACBA-4190-BDB7-81A979C71A8F}"/>
                  </a:ext>
                </a:extLst>
              </p:cNvPr>
              <p:cNvSpPr>
                <a:spLocks/>
              </p:cNvSpPr>
              <p:nvPr/>
            </p:nvSpPr>
            <p:spPr bwMode="auto">
              <a:xfrm>
                <a:off x="10237853" y="1810369"/>
                <a:ext cx="627074" cy="35084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1A8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3">
                <a:extLst>
                  <a:ext uri="{FF2B5EF4-FFF2-40B4-BE49-F238E27FC236}">
                    <a16:creationId xmlns:a16="http://schemas.microsoft.com/office/drawing/2014/main" id="{89AB6EF5-71A1-4460-BBB4-6FA4EA525DAF}"/>
                  </a:ext>
                </a:extLst>
              </p:cNvPr>
              <p:cNvSpPr>
                <a:spLocks/>
              </p:cNvSpPr>
              <p:nvPr/>
            </p:nvSpPr>
            <p:spPr bwMode="auto">
              <a:xfrm>
                <a:off x="10260079" y="1953247"/>
                <a:ext cx="604849" cy="207967"/>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7" name="Picture 36">
              <a:extLst>
                <a:ext uri="{FF2B5EF4-FFF2-40B4-BE49-F238E27FC236}">
                  <a16:creationId xmlns:a16="http://schemas.microsoft.com/office/drawing/2014/main" id="{F4AC879B-6045-468F-8B78-4EDAA6818FE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989" t="-562" r="23659" b="562"/>
            <a:stretch/>
          </p:blipFill>
          <p:spPr>
            <a:xfrm>
              <a:off x="2770625" y="1631130"/>
              <a:ext cx="764538" cy="708569"/>
            </a:xfrm>
            <a:prstGeom prst="rect">
              <a:avLst/>
            </a:prstGeom>
          </p:spPr>
        </p:pic>
        <p:pic>
          <p:nvPicPr>
            <p:cNvPr id="39" name="Picture 38">
              <a:extLst>
                <a:ext uri="{FF2B5EF4-FFF2-40B4-BE49-F238E27FC236}">
                  <a16:creationId xmlns:a16="http://schemas.microsoft.com/office/drawing/2014/main" id="{02233E4B-D0AF-40EB-BF88-D17A6053E5D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824" t="14565" r="24559" b="7365"/>
            <a:stretch/>
          </p:blipFill>
          <p:spPr>
            <a:xfrm>
              <a:off x="1758563" y="1827373"/>
              <a:ext cx="692491" cy="556517"/>
            </a:xfrm>
            <a:prstGeom prst="rect">
              <a:avLst/>
            </a:prstGeom>
          </p:spPr>
        </p:pic>
        <p:grpSp>
          <p:nvGrpSpPr>
            <p:cNvPr id="40" name="Group 39">
              <a:extLst>
                <a:ext uri="{FF2B5EF4-FFF2-40B4-BE49-F238E27FC236}">
                  <a16:creationId xmlns:a16="http://schemas.microsoft.com/office/drawing/2014/main" id="{CAC279C5-2C4F-409F-BA0E-F5EA7BF82BA7}"/>
                </a:ext>
              </a:extLst>
            </p:cNvPr>
            <p:cNvGrpSpPr/>
            <p:nvPr/>
          </p:nvGrpSpPr>
          <p:grpSpPr>
            <a:xfrm>
              <a:off x="3603651" y="1494223"/>
              <a:ext cx="606621" cy="451796"/>
              <a:chOff x="818984" y="738189"/>
              <a:chExt cx="1868405" cy="1841315"/>
            </a:xfrm>
          </p:grpSpPr>
          <p:pic>
            <p:nvPicPr>
              <p:cNvPr id="41" name="Picture 40">
                <a:extLst>
                  <a:ext uri="{FF2B5EF4-FFF2-40B4-BE49-F238E27FC236}">
                    <a16:creationId xmlns:a16="http://schemas.microsoft.com/office/drawing/2014/main" id="{3B6013E1-2EFA-4FD1-85FB-38D2808AD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4339" y="1036454"/>
                <a:ext cx="1543050" cy="1543050"/>
              </a:xfrm>
              <a:prstGeom prst="rect">
                <a:avLst/>
              </a:prstGeom>
            </p:spPr>
          </p:pic>
          <p:pic>
            <p:nvPicPr>
              <p:cNvPr id="42" name="Picture 41">
                <a:extLst>
                  <a:ext uri="{FF2B5EF4-FFF2-40B4-BE49-F238E27FC236}">
                    <a16:creationId xmlns:a16="http://schemas.microsoft.com/office/drawing/2014/main" id="{58B63006-C88E-4272-8DC3-3EEF895466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8984" y="738189"/>
                <a:ext cx="870903" cy="870903"/>
              </a:xfrm>
              <a:prstGeom prst="rect">
                <a:avLst/>
              </a:prstGeom>
            </p:spPr>
          </p:pic>
        </p:grpSp>
        <p:grpSp>
          <p:nvGrpSpPr>
            <p:cNvPr id="43" name="Group 42">
              <a:extLst>
                <a:ext uri="{FF2B5EF4-FFF2-40B4-BE49-F238E27FC236}">
                  <a16:creationId xmlns:a16="http://schemas.microsoft.com/office/drawing/2014/main" id="{20224A6A-B35A-49E3-838A-E40BB479E449}"/>
                </a:ext>
              </a:extLst>
            </p:cNvPr>
            <p:cNvGrpSpPr/>
            <p:nvPr/>
          </p:nvGrpSpPr>
          <p:grpSpPr>
            <a:xfrm>
              <a:off x="2084446" y="1107847"/>
              <a:ext cx="543847" cy="525963"/>
              <a:chOff x="1058429" y="3747271"/>
              <a:chExt cx="1738213" cy="1874921"/>
            </a:xfrm>
          </p:grpSpPr>
          <p:pic>
            <p:nvPicPr>
              <p:cNvPr id="44" name="Picture 43">
                <a:extLst>
                  <a:ext uri="{FF2B5EF4-FFF2-40B4-BE49-F238E27FC236}">
                    <a16:creationId xmlns:a16="http://schemas.microsoft.com/office/drawing/2014/main" id="{30556D78-86E4-4EC8-942D-A9EB27B3B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3592" y="4079142"/>
                <a:ext cx="1543050" cy="1543050"/>
              </a:xfrm>
              <a:prstGeom prst="rect">
                <a:avLst/>
              </a:prstGeom>
            </p:spPr>
          </p:pic>
          <p:grpSp>
            <p:nvGrpSpPr>
              <p:cNvPr id="45" name="Group 44">
                <a:extLst>
                  <a:ext uri="{FF2B5EF4-FFF2-40B4-BE49-F238E27FC236}">
                    <a16:creationId xmlns:a16="http://schemas.microsoft.com/office/drawing/2014/main" id="{5EC4704E-587B-42FF-B4D3-B73BE835A632}"/>
                  </a:ext>
                </a:extLst>
              </p:cNvPr>
              <p:cNvGrpSpPr/>
              <p:nvPr/>
            </p:nvGrpSpPr>
            <p:grpSpPr>
              <a:xfrm>
                <a:off x="1058429" y="3747271"/>
                <a:ext cx="777922" cy="802063"/>
                <a:chOff x="977763" y="3563204"/>
                <a:chExt cx="636427" cy="656177"/>
              </a:xfrm>
            </p:grpSpPr>
            <p:sp>
              <p:nvSpPr>
                <p:cNvPr id="46" name="Freeform 6">
                  <a:extLst>
                    <a:ext uri="{FF2B5EF4-FFF2-40B4-BE49-F238E27FC236}">
                      <a16:creationId xmlns:a16="http://schemas.microsoft.com/office/drawing/2014/main" id="{80E42DD2-5FCA-44F7-A82A-D5548769BB70}"/>
                    </a:ext>
                  </a:extLst>
                </p:cNvPr>
                <p:cNvSpPr>
                  <a:spLocks noEditPoints="1"/>
                </p:cNvSpPr>
                <p:nvPr/>
              </p:nvSpPr>
              <p:spPr bwMode="auto">
                <a:xfrm>
                  <a:off x="977763" y="3563204"/>
                  <a:ext cx="636427" cy="656177"/>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78C0883B-EA79-4752-A960-45355BA5C7A9}"/>
                    </a:ext>
                  </a:extLst>
                </p:cNvPr>
                <p:cNvSpPr>
                  <a:spLocks/>
                </p:cNvSpPr>
                <p:nvPr/>
              </p:nvSpPr>
              <p:spPr bwMode="auto">
                <a:xfrm>
                  <a:off x="1014275" y="3587017"/>
                  <a:ext cx="599840" cy="619223"/>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8" name="Group 47">
            <a:extLst>
              <a:ext uri="{FF2B5EF4-FFF2-40B4-BE49-F238E27FC236}">
                <a16:creationId xmlns:a16="http://schemas.microsoft.com/office/drawing/2014/main" id="{D647E5CF-A2F8-4EFD-B7DC-9DEDA6D94C57}"/>
              </a:ext>
            </a:extLst>
          </p:cNvPr>
          <p:cNvGrpSpPr/>
          <p:nvPr/>
        </p:nvGrpSpPr>
        <p:grpSpPr>
          <a:xfrm>
            <a:off x="5663994" y="2938240"/>
            <a:ext cx="2545563" cy="1571275"/>
            <a:chOff x="8330183" y="560404"/>
            <a:chExt cx="3294837" cy="2151837"/>
          </a:xfrm>
        </p:grpSpPr>
        <p:sp>
          <p:nvSpPr>
            <p:cNvPr id="49" name="Rectangle 5">
              <a:extLst>
                <a:ext uri="{FF2B5EF4-FFF2-40B4-BE49-F238E27FC236}">
                  <a16:creationId xmlns:a16="http://schemas.microsoft.com/office/drawing/2014/main" id="{E3A750ED-284F-4207-87AB-66CE9DE7BB61}"/>
                </a:ext>
              </a:extLst>
            </p:cNvPr>
            <p:cNvSpPr>
              <a:spLocks noChangeArrowheads="1"/>
            </p:cNvSpPr>
            <p:nvPr/>
          </p:nvSpPr>
          <p:spPr bwMode="auto">
            <a:xfrm>
              <a:off x="8459645" y="1221151"/>
              <a:ext cx="824428" cy="133378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6">
              <a:extLst>
                <a:ext uri="{FF2B5EF4-FFF2-40B4-BE49-F238E27FC236}">
                  <a16:creationId xmlns:a16="http://schemas.microsoft.com/office/drawing/2014/main" id="{B184809A-8D6B-4472-AB2F-6DF3E716EC47}"/>
                </a:ext>
              </a:extLst>
            </p:cNvPr>
            <p:cNvSpPr>
              <a:spLocks noChangeArrowheads="1"/>
            </p:cNvSpPr>
            <p:nvPr/>
          </p:nvSpPr>
          <p:spPr bwMode="auto">
            <a:xfrm>
              <a:off x="8604051" y="560404"/>
              <a:ext cx="1016640" cy="19804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7">
              <a:extLst>
                <a:ext uri="{FF2B5EF4-FFF2-40B4-BE49-F238E27FC236}">
                  <a16:creationId xmlns:a16="http://schemas.microsoft.com/office/drawing/2014/main" id="{475102D4-3AC5-4BB4-AC65-ED616D51F0DB}"/>
                </a:ext>
              </a:extLst>
            </p:cNvPr>
            <p:cNvSpPr>
              <a:spLocks noChangeArrowheads="1"/>
            </p:cNvSpPr>
            <p:nvPr/>
          </p:nvSpPr>
          <p:spPr bwMode="auto">
            <a:xfrm>
              <a:off x="9151737" y="795353"/>
              <a:ext cx="2473283" cy="175957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5B7B8701-E773-448A-A240-1F29CE152A0C}"/>
                </a:ext>
              </a:extLst>
            </p:cNvPr>
            <p:cNvPicPr>
              <a:picLocks noChangeAspect="1"/>
            </p:cNvPicPr>
            <p:nvPr/>
          </p:nvPicPr>
          <p:blipFill>
            <a:blip r:embed="rId8"/>
            <a:stretch>
              <a:fillRect/>
            </a:stretch>
          </p:blipFill>
          <p:spPr>
            <a:xfrm>
              <a:off x="8694843" y="1392525"/>
              <a:ext cx="493195" cy="1007100"/>
            </a:xfrm>
            <a:prstGeom prst="rect">
              <a:avLst/>
            </a:prstGeom>
          </p:spPr>
        </p:pic>
        <p:pic>
          <p:nvPicPr>
            <p:cNvPr id="53" name="Picture 52">
              <a:extLst>
                <a:ext uri="{FF2B5EF4-FFF2-40B4-BE49-F238E27FC236}">
                  <a16:creationId xmlns:a16="http://schemas.microsoft.com/office/drawing/2014/main" id="{896E4D9C-ECC0-4BC8-B450-146DAC9DC9A4}"/>
                </a:ext>
              </a:extLst>
            </p:cNvPr>
            <p:cNvPicPr>
              <a:picLocks noChangeAspect="1"/>
            </p:cNvPicPr>
            <p:nvPr/>
          </p:nvPicPr>
          <p:blipFill>
            <a:blip r:embed="rId8"/>
            <a:stretch>
              <a:fillRect/>
            </a:stretch>
          </p:blipFill>
          <p:spPr>
            <a:xfrm>
              <a:off x="9254762" y="1392525"/>
              <a:ext cx="493195" cy="1007100"/>
            </a:xfrm>
            <a:prstGeom prst="rect">
              <a:avLst/>
            </a:prstGeom>
          </p:spPr>
        </p:pic>
        <p:pic>
          <p:nvPicPr>
            <p:cNvPr id="54" name="Picture 53">
              <a:extLst>
                <a:ext uri="{FF2B5EF4-FFF2-40B4-BE49-F238E27FC236}">
                  <a16:creationId xmlns:a16="http://schemas.microsoft.com/office/drawing/2014/main" id="{5A07E14A-34DF-4398-916C-B08CF69BA81F}"/>
                </a:ext>
              </a:extLst>
            </p:cNvPr>
            <p:cNvPicPr>
              <a:picLocks noChangeAspect="1"/>
            </p:cNvPicPr>
            <p:nvPr/>
          </p:nvPicPr>
          <p:blipFill>
            <a:blip r:embed="rId8"/>
            <a:stretch>
              <a:fillRect/>
            </a:stretch>
          </p:blipFill>
          <p:spPr>
            <a:xfrm>
              <a:off x="9819430" y="1392525"/>
              <a:ext cx="493195" cy="1007100"/>
            </a:xfrm>
            <a:prstGeom prst="rect">
              <a:avLst/>
            </a:prstGeom>
          </p:spPr>
        </p:pic>
        <p:pic>
          <p:nvPicPr>
            <p:cNvPr id="55" name="Picture 54">
              <a:extLst>
                <a:ext uri="{FF2B5EF4-FFF2-40B4-BE49-F238E27FC236}">
                  <a16:creationId xmlns:a16="http://schemas.microsoft.com/office/drawing/2014/main" id="{7CE45F2E-1290-4CE2-8422-D29937E896AD}"/>
                </a:ext>
              </a:extLst>
            </p:cNvPr>
            <p:cNvPicPr>
              <a:picLocks noChangeAspect="1"/>
            </p:cNvPicPr>
            <p:nvPr/>
          </p:nvPicPr>
          <p:blipFill>
            <a:blip r:embed="rId8"/>
            <a:stretch>
              <a:fillRect/>
            </a:stretch>
          </p:blipFill>
          <p:spPr>
            <a:xfrm>
              <a:off x="10382551" y="1392525"/>
              <a:ext cx="493195" cy="1007100"/>
            </a:xfrm>
            <a:prstGeom prst="rect">
              <a:avLst/>
            </a:prstGeom>
          </p:spPr>
        </p:pic>
        <p:pic>
          <p:nvPicPr>
            <p:cNvPr id="56" name="Picture 55">
              <a:extLst>
                <a:ext uri="{FF2B5EF4-FFF2-40B4-BE49-F238E27FC236}">
                  <a16:creationId xmlns:a16="http://schemas.microsoft.com/office/drawing/2014/main" id="{60DE945E-7311-475F-8023-EEA16CAE0704}"/>
                </a:ext>
              </a:extLst>
            </p:cNvPr>
            <p:cNvPicPr>
              <a:picLocks noChangeAspect="1"/>
            </p:cNvPicPr>
            <p:nvPr/>
          </p:nvPicPr>
          <p:blipFill>
            <a:blip r:embed="rId8"/>
            <a:stretch>
              <a:fillRect/>
            </a:stretch>
          </p:blipFill>
          <p:spPr>
            <a:xfrm>
              <a:off x="10937506" y="1392525"/>
              <a:ext cx="493195" cy="1007100"/>
            </a:xfrm>
            <a:prstGeom prst="rect">
              <a:avLst/>
            </a:prstGeom>
          </p:spPr>
        </p:pic>
        <p:pic>
          <p:nvPicPr>
            <p:cNvPr id="57" name="Picture 56">
              <a:extLst>
                <a:ext uri="{FF2B5EF4-FFF2-40B4-BE49-F238E27FC236}">
                  <a16:creationId xmlns:a16="http://schemas.microsoft.com/office/drawing/2014/main" id="{9E3E34D8-3A21-4D69-B5C5-F298CCF26256}"/>
                </a:ext>
              </a:extLst>
            </p:cNvPr>
            <p:cNvPicPr>
              <a:picLocks noChangeAspect="1"/>
            </p:cNvPicPr>
            <p:nvPr/>
          </p:nvPicPr>
          <p:blipFill>
            <a:blip r:embed="rId9"/>
            <a:stretch>
              <a:fillRect/>
            </a:stretch>
          </p:blipFill>
          <p:spPr>
            <a:xfrm>
              <a:off x="8330183" y="2197867"/>
              <a:ext cx="451390" cy="514374"/>
            </a:xfrm>
            <a:prstGeom prst="rect">
              <a:avLst/>
            </a:prstGeom>
          </p:spPr>
        </p:pic>
      </p:grpSp>
      <p:sp>
        <p:nvSpPr>
          <p:cNvPr id="58" name="TextBox 57">
            <a:extLst>
              <a:ext uri="{FF2B5EF4-FFF2-40B4-BE49-F238E27FC236}">
                <a16:creationId xmlns:a16="http://schemas.microsoft.com/office/drawing/2014/main" id="{92ED686B-DEF5-4F36-AF22-5EA5F84E9F1E}"/>
              </a:ext>
            </a:extLst>
          </p:cNvPr>
          <p:cNvSpPr txBox="1"/>
          <p:nvPr/>
        </p:nvSpPr>
        <p:spPr>
          <a:xfrm>
            <a:off x="5778302" y="3007098"/>
            <a:ext cx="1376159" cy="641460"/>
          </a:xfrm>
          <a:prstGeom prst="rect">
            <a:avLst/>
          </a:prstGeom>
          <a:noFill/>
        </p:spPr>
        <p:txBody>
          <a:bodyPr wrap="none" lIns="182880" tIns="146304" rIns="182880" bIns="146304" rtlCol="0">
            <a:noAutofit/>
          </a:bodyPr>
          <a:lstStyle/>
          <a:p>
            <a:pPr>
              <a:lnSpc>
                <a:spcPct val="90000"/>
              </a:lnSpc>
              <a:spcAft>
                <a:spcPts val="600"/>
              </a:spcAft>
            </a:pPr>
            <a:r>
              <a:rPr lang="en-US" sz="2400" dirty="0">
                <a:solidFill>
                  <a:srgbClr val="505050"/>
                </a:solidFill>
              </a:rPr>
              <a:t>Intranet</a:t>
            </a:r>
          </a:p>
        </p:txBody>
      </p:sp>
      <p:cxnSp>
        <p:nvCxnSpPr>
          <p:cNvPr id="59" name="Straight Arrow Connector 58">
            <a:extLst>
              <a:ext uri="{FF2B5EF4-FFF2-40B4-BE49-F238E27FC236}">
                <a16:creationId xmlns:a16="http://schemas.microsoft.com/office/drawing/2014/main" id="{632B70B9-8B56-4885-A07D-E643A9D6EE14}"/>
              </a:ext>
            </a:extLst>
          </p:cNvPr>
          <p:cNvCxnSpPr>
            <a:cxnSpLocks/>
          </p:cNvCxnSpPr>
          <p:nvPr/>
        </p:nvCxnSpPr>
        <p:spPr>
          <a:xfrm>
            <a:off x="3944771" y="2526662"/>
            <a:ext cx="1763671" cy="69316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15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6" presetClass="entr" presetSubtype="42"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barn(outHorizontal)">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426D-3B02-469C-B48B-C06B8395D8F2}"/>
              </a:ext>
            </a:extLst>
          </p:cNvPr>
          <p:cNvSpPr>
            <a:spLocks noGrp="1"/>
          </p:cNvSpPr>
          <p:nvPr>
            <p:ph type="title"/>
          </p:nvPr>
        </p:nvSpPr>
        <p:spPr/>
        <p:txBody>
          <a:bodyPr/>
          <a:lstStyle/>
          <a:p>
            <a:r>
              <a:rPr lang="en-US" dirty="0"/>
              <a:t>Test environments</a:t>
            </a:r>
          </a:p>
        </p:txBody>
      </p:sp>
      <p:grpSp>
        <p:nvGrpSpPr>
          <p:cNvPr id="74" name="Group 73">
            <a:extLst>
              <a:ext uri="{FF2B5EF4-FFF2-40B4-BE49-F238E27FC236}">
                <a16:creationId xmlns:a16="http://schemas.microsoft.com/office/drawing/2014/main" id="{2AABE768-5CF5-48F3-80F5-6C351AC72C47}"/>
              </a:ext>
            </a:extLst>
          </p:cNvPr>
          <p:cNvGrpSpPr/>
          <p:nvPr/>
        </p:nvGrpSpPr>
        <p:grpSpPr>
          <a:xfrm>
            <a:off x="5749114" y="1779571"/>
            <a:ext cx="2096421" cy="1171793"/>
            <a:chOff x="10237853" y="1810369"/>
            <a:chExt cx="627075" cy="350845"/>
          </a:xfrm>
        </p:grpSpPr>
        <p:sp>
          <p:nvSpPr>
            <p:cNvPr id="75" name="Rectangle 120">
              <a:extLst>
                <a:ext uri="{FF2B5EF4-FFF2-40B4-BE49-F238E27FC236}">
                  <a16:creationId xmlns:a16="http://schemas.microsoft.com/office/drawing/2014/main" id="{C18F2F1B-58A3-4413-ACD5-A2B188A1942D}"/>
                </a:ext>
              </a:extLst>
            </p:cNvPr>
            <p:cNvSpPr>
              <a:spLocks noChangeArrowheads="1"/>
            </p:cNvSpPr>
            <p:nvPr/>
          </p:nvSpPr>
          <p:spPr bwMode="auto">
            <a:xfrm>
              <a:off x="10671249" y="19913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2">
              <a:extLst>
                <a:ext uri="{FF2B5EF4-FFF2-40B4-BE49-F238E27FC236}">
                  <a16:creationId xmlns:a16="http://schemas.microsoft.com/office/drawing/2014/main" id="{A7CD9E69-E12B-45B6-8B35-C500406827EA}"/>
                </a:ext>
              </a:extLst>
            </p:cNvPr>
            <p:cNvSpPr>
              <a:spLocks/>
            </p:cNvSpPr>
            <p:nvPr/>
          </p:nvSpPr>
          <p:spPr bwMode="auto">
            <a:xfrm>
              <a:off x="10237853" y="1810369"/>
              <a:ext cx="627074" cy="35084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1A8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3">
              <a:extLst>
                <a:ext uri="{FF2B5EF4-FFF2-40B4-BE49-F238E27FC236}">
                  <a16:creationId xmlns:a16="http://schemas.microsoft.com/office/drawing/2014/main" id="{898DE254-E0C6-49D5-B456-0C4714A1A2F1}"/>
                </a:ext>
              </a:extLst>
            </p:cNvPr>
            <p:cNvSpPr>
              <a:spLocks/>
            </p:cNvSpPr>
            <p:nvPr/>
          </p:nvSpPr>
          <p:spPr bwMode="auto">
            <a:xfrm>
              <a:off x="10260079" y="1953247"/>
              <a:ext cx="604849" cy="207967"/>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8" name="Picture 77">
            <a:extLst>
              <a:ext uri="{FF2B5EF4-FFF2-40B4-BE49-F238E27FC236}">
                <a16:creationId xmlns:a16="http://schemas.microsoft.com/office/drawing/2014/main" id="{F7EF70DE-3137-4263-934D-7DF22330AB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89" t="-562" r="23659" b="562"/>
          <a:stretch/>
        </p:blipFill>
        <p:spPr>
          <a:xfrm>
            <a:off x="6013600" y="2071018"/>
            <a:ext cx="962118" cy="757180"/>
          </a:xfrm>
          <a:prstGeom prst="rect">
            <a:avLst/>
          </a:prstGeom>
        </p:spPr>
      </p:pic>
      <p:sp>
        <p:nvSpPr>
          <p:cNvPr id="79" name="Oval 78">
            <a:extLst>
              <a:ext uri="{FF2B5EF4-FFF2-40B4-BE49-F238E27FC236}">
                <a16:creationId xmlns:a16="http://schemas.microsoft.com/office/drawing/2014/main" id="{A1FF523C-5DB7-4FAB-90A3-B11F7C7DA063}"/>
              </a:ext>
            </a:extLst>
          </p:cNvPr>
          <p:cNvSpPr/>
          <p:nvPr/>
        </p:nvSpPr>
        <p:spPr bwMode="auto">
          <a:xfrm>
            <a:off x="8735913" y="2529611"/>
            <a:ext cx="222847" cy="223369"/>
          </a:xfrm>
          <a:prstGeom prst="ellipse">
            <a:avLst/>
          </a:prstGeom>
          <a:solidFill>
            <a:srgbClr val="FFFFFF"/>
          </a:solidFill>
          <a:ln w="76200" cap="flat" cmpd="sng" algn="ctr">
            <a:solidFill>
              <a:srgbClr val="92D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charset="0"/>
              <a:ea typeface="Segoe UI" pitchFamily="34" charset="0"/>
              <a:cs typeface="Segoe UI" pitchFamily="34" charset="0"/>
            </a:endParaRPr>
          </a:p>
        </p:txBody>
      </p:sp>
      <p:sp>
        <p:nvSpPr>
          <p:cNvPr id="80" name="Oval 79">
            <a:extLst>
              <a:ext uri="{FF2B5EF4-FFF2-40B4-BE49-F238E27FC236}">
                <a16:creationId xmlns:a16="http://schemas.microsoft.com/office/drawing/2014/main" id="{9F103F9C-5404-451D-BA91-C12940652FC7}"/>
              </a:ext>
            </a:extLst>
          </p:cNvPr>
          <p:cNvSpPr/>
          <p:nvPr/>
        </p:nvSpPr>
        <p:spPr bwMode="auto">
          <a:xfrm>
            <a:off x="4581444" y="2529612"/>
            <a:ext cx="222847" cy="223369"/>
          </a:xfrm>
          <a:prstGeom prst="ellipse">
            <a:avLst/>
          </a:prstGeom>
          <a:solidFill>
            <a:srgbClr val="FFFFFF"/>
          </a:solidFill>
          <a:ln w="76200" cap="flat" cmpd="sng" algn="ctr">
            <a:solidFill>
              <a:schemeClr val="accent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charset="0"/>
              <a:ea typeface="Segoe UI" pitchFamily="34" charset="0"/>
              <a:cs typeface="Segoe UI" pitchFamily="34" charset="0"/>
            </a:endParaRPr>
          </a:p>
        </p:txBody>
      </p:sp>
      <p:grpSp>
        <p:nvGrpSpPr>
          <p:cNvPr id="81" name="Group 80">
            <a:extLst>
              <a:ext uri="{FF2B5EF4-FFF2-40B4-BE49-F238E27FC236}">
                <a16:creationId xmlns:a16="http://schemas.microsoft.com/office/drawing/2014/main" id="{DF4E1EB8-2DB1-4826-9EBF-E5E3690EBD2D}"/>
              </a:ext>
            </a:extLst>
          </p:cNvPr>
          <p:cNvGrpSpPr/>
          <p:nvPr/>
        </p:nvGrpSpPr>
        <p:grpSpPr>
          <a:xfrm>
            <a:off x="3645931" y="2102275"/>
            <a:ext cx="857544" cy="776425"/>
            <a:chOff x="4929505" y="2993545"/>
            <a:chExt cx="1343891" cy="914400"/>
          </a:xfrm>
        </p:grpSpPr>
        <p:sp>
          <p:nvSpPr>
            <p:cNvPr id="82" name="Right Arrow 11">
              <a:extLst>
                <a:ext uri="{FF2B5EF4-FFF2-40B4-BE49-F238E27FC236}">
                  <a16:creationId xmlns:a16="http://schemas.microsoft.com/office/drawing/2014/main" id="{995FB584-15C0-4005-8332-8394AFAF100E}"/>
                </a:ext>
              </a:extLst>
            </p:cNvPr>
            <p:cNvSpPr/>
            <p:nvPr/>
          </p:nvSpPr>
          <p:spPr bwMode="auto">
            <a:xfrm>
              <a:off x="4929505" y="3473989"/>
              <a:ext cx="1343891" cy="335540"/>
            </a:xfrm>
            <a:prstGeom prst="rightArrow">
              <a:avLst>
                <a:gd name="adj1" fmla="val 65789"/>
                <a:gd name="adj2" fmla="val 79856"/>
              </a:avLst>
            </a:prstGeom>
            <a:solidFill>
              <a:srgbClr val="BED5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83" name="TextBox 82">
              <a:extLst>
                <a:ext uri="{FF2B5EF4-FFF2-40B4-BE49-F238E27FC236}">
                  <a16:creationId xmlns:a16="http://schemas.microsoft.com/office/drawing/2014/main" id="{DD0DBEB2-3D2E-49D3-AAA7-9FFA05EF843D}"/>
                </a:ext>
              </a:extLst>
            </p:cNvPr>
            <p:cNvSpPr txBox="1"/>
            <p:nvPr/>
          </p:nvSpPr>
          <p:spPr>
            <a:xfrm>
              <a:off x="4996201" y="2993545"/>
              <a:ext cx="914401"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Build</a:t>
              </a:r>
            </a:p>
          </p:txBody>
        </p:sp>
      </p:grpSp>
      <p:grpSp>
        <p:nvGrpSpPr>
          <p:cNvPr id="84" name="Group 83">
            <a:extLst>
              <a:ext uri="{FF2B5EF4-FFF2-40B4-BE49-F238E27FC236}">
                <a16:creationId xmlns:a16="http://schemas.microsoft.com/office/drawing/2014/main" id="{17DE112C-66D6-42E9-9F47-D787F471E7F8}"/>
              </a:ext>
            </a:extLst>
          </p:cNvPr>
          <p:cNvGrpSpPr/>
          <p:nvPr/>
        </p:nvGrpSpPr>
        <p:grpSpPr>
          <a:xfrm>
            <a:off x="4881991" y="2112166"/>
            <a:ext cx="771369" cy="776425"/>
            <a:chOff x="6717174" y="3005088"/>
            <a:chExt cx="1343891" cy="914400"/>
          </a:xfrm>
        </p:grpSpPr>
        <p:sp>
          <p:nvSpPr>
            <p:cNvPr id="85" name="Right Arrow 13">
              <a:extLst>
                <a:ext uri="{FF2B5EF4-FFF2-40B4-BE49-F238E27FC236}">
                  <a16:creationId xmlns:a16="http://schemas.microsoft.com/office/drawing/2014/main" id="{C898F9F9-FC64-4B9C-8D0F-85AAC63123E7}"/>
                </a:ext>
              </a:extLst>
            </p:cNvPr>
            <p:cNvSpPr/>
            <p:nvPr/>
          </p:nvSpPr>
          <p:spPr bwMode="auto">
            <a:xfrm>
              <a:off x="6717174" y="3473989"/>
              <a:ext cx="1343891" cy="335540"/>
            </a:xfrm>
            <a:prstGeom prst="rightArrow">
              <a:avLst>
                <a:gd name="adj1" fmla="val 65789"/>
                <a:gd name="adj2" fmla="val 79856"/>
              </a:avLst>
            </a:prstGeom>
            <a:solidFill>
              <a:srgbClr val="BED5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86" name="TextBox 85">
              <a:extLst>
                <a:ext uri="{FF2B5EF4-FFF2-40B4-BE49-F238E27FC236}">
                  <a16:creationId xmlns:a16="http://schemas.microsoft.com/office/drawing/2014/main" id="{9DF4E960-0AFB-4742-BE1D-A977289AEA0A}"/>
                </a:ext>
              </a:extLst>
            </p:cNvPr>
            <p:cNvSpPr txBox="1"/>
            <p:nvPr/>
          </p:nvSpPr>
          <p:spPr>
            <a:xfrm>
              <a:off x="6828280" y="300508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Test</a:t>
              </a:r>
            </a:p>
          </p:txBody>
        </p:sp>
      </p:grpSp>
      <p:grpSp>
        <p:nvGrpSpPr>
          <p:cNvPr id="87" name="Group 86">
            <a:extLst>
              <a:ext uri="{FF2B5EF4-FFF2-40B4-BE49-F238E27FC236}">
                <a16:creationId xmlns:a16="http://schemas.microsoft.com/office/drawing/2014/main" id="{9CDE7B89-9519-4142-A6ED-374B3A859BFA}"/>
              </a:ext>
            </a:extLst>
          </p:cNvPr>
          <p:cNvGrpSpPr/>
          <p:nvPr/>
        </p:nvGrpSpPr>
        <p:grpSpPr>
          <a:xfrm>
            <a:off x="7878598" y="2104748"/>
            <a:ext cx="776142" cy="776425"/>
            <a:chOff x="10199994" y="3009862"/>
            <a:chExt cx="1399308" cy="914400"/>
          </a:xfrm>
        </p:grpSpPr>
        <p:sp>
          <p:nvSpPr>
            <p:cNvPr id="88" name="Right Arrow 15">
              <a:extLst>
                <a:ext uri="{FF2B5EF4-FFF2-40B4-BE49-F238E27FC236}">
                  <a16:creationId xmlns:a16="http://schemas.microsoft.com/office/drawing/2014/main" id="{B4BD58B7-EB27-411D-8B79-5B9EDF2B99AE}"/>
                </a:ext>
              </a:extLst>
            </p:cNvPr>
            <p:cNvSpPr/>
            <p:nvPr/>
          </p:nvSpPr>
          <p:spPr bwMode="auto">
            <a:xfrm>
              <a:off x="10255411" y="3473989"/>
              <a:ext cx="1343891" cy="335540"/>
            </a:xfrm>
            <a:prstGeom prst="rightArrow">
              <a:avLst>
                <a:gd name="adj1" fmla="val 65789"/>
                <a:gd name="adj2" fmla="val 79856"/>
              </a:avLst>
            </a:prstGeom>
            <a:solidFill>
              <a:srgbClr val="BED5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89" name="TextBox 88">
              <a:extLst>
                <a:ext uri="{FF2B5EF4-FFF2-40B4-BE49-F238E27FC236}">
                  <a16:creationId xmlns:a16="http://schemas.microsoft.com/office/drawing/2014/main" id="{2F396EBC-46FE-4676-B716-87CC4ECBAED7}"/>
                </a:ext>
              </a:extLst>
            </p:cNvPr>
            <p:cNvSpPr txBox="1"/>
            <p:nvPr/>
          </p:nvSpPr>
          <p:spPr>
            <a:xfrm>
              <a:off x="10199994" y="3009862"/>
              <a:ext cx="618716"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Release</a:t>
              </a:r>
            </a:p>
          </p:txBody>
        </p:sp>
      </p:grpSp>
      <p:grpSp>
        <p:nvGrpSpPr>
          <p:cNvPr id="90" name="Group 89">
            <a:extLst>
              <a:ext uri="{FF2B5EF4-FFF2-40B4-BE49-F238E27FC236}">
                <a16:creationId xmlns:a16="http://schemas.microsoft.com/office/drawing/2014/main" id="{AF480733-67D5-451B-945C-73E4683BC2ED}"/>
              </a:ext>
            </a:extLst>
          </p:cNvPr>
          <p:cNvGrpSpPr/>
          <p:nvPr/>
        </p:nvGrpSpPr>
        <p:grpSpPr>
          <a:xfrm>
            <a:off x="2357611" y="2115317"/>
            <a:ext cx="905030" cy="776425"/>
            <a:chOff x="2907174" y="2993545"/>
            <a:chExt cx="1559444" cy="914400"/>
          </a:xfrm>
        </p:grpSpPr>
        <p:sp>
          <p:nvSpPr>
            <p:cNvPr id="91" name="Right Arrow 11">
              <a:extLst>
                <a:ext uri="{FF2B5EF4-FFF2-40B4-BE49-F238E27FC236}">
                  <a16:creationId xmlns:a16="http://schemas.microsoft.com/office/drawing/2014/main" id="{10591B60-76C6-4A6B-B9E2-5B210BE73ABF}"/>
                </a:ext>
              </a:extLst>
            </p:cNvPr>
            <p:cNvSpPr/>
            <p:nvPr/>
          </p:nvSpPr>
          <p:spPr bwMode="auto">
            <a:xfrm>
              <a:off x="3122727" y="3467419"/>
              <a:ext cx="1343891" cy="335540"/>
            </a:xfrm>
            <a:prstGeom prst="rightArrow">
              <a:avLst>
                <a:gd name="adj1" fmla="val 65789"/>
                <a:gd name="adj2" fmla="val 79856"/>
              </a:avLst>
            </a:prstGeom>
            <a:solidFill>
              <a:srgbClr val="BED5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2" name="TextBox 91">
              <a:extLst>
                <a:ext uri="{FF2B5EF4-FFF2-40B4-BE49-F238E27FC236}">
                  <a16:creationId xmlns:a16="http://schemas.microsoft.com/office/drawing/2014/main" id="{18B37A82-5D08-4FA0-B9E7-B3D625357B12}"/>
                </a:ext>
              </a:extLst>
            </p:cNvPr>
            <p:cNvSpPr txBox="1"/>
            <p:nvPr/>
          </p:nvSpPr>
          <p:spPr>
            <a:xfrm>
              <a:off x="2907174" y="2993545"/>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Check-in</a:t>
              </a:r>
            </a:p>
          </p:txBody>
        </p:sp>
      </p:grpSp>
      <p:grpSp>
        <p:nvGrpSpPr>
          <p:cNvPr id="93" name="Group 92">
            <a:extLst>
              <a:ext uri="{FF2B5EF4-FFF2-40B4-BE49-F238E27FC236}">
                <a16:creationId xmlns:a16="http://schemas.microsoft.com/office/drawing/2014/main" id="{45EDF936-D448-4B2F-A2E0-3411AE48839D}"/>
              </a:ext>
            </a:extLst>
          </p:cNvPr>
          <p:cNvGrpSpPr/>
          <p:nvPr/>
        </p:nvGrpSpPr>
        <p:grpSpPr>
          <a:xfrm>
            <a:off x="553223" y="1820451"/>
            <a:ext cx="1881749" cy="1171793"/>
            <a:chOff x="10237853" y="1810369"/>
            <a:chExt cx="627075" cy="350845"/>
          </a:xfrm>
        </p:grpSpPr>
        <p:sp>
          <p:nvSpPr>
            <p:cNvPr id="94" name="Rectangle 120">
              <a:extLst>
                <a:ext uri="{FF2B5EF4-FFF2-40B4-BE49-F238E27FC236}">
                  <a16:creationId xmlns:a16="http://schemas.microsoft.com/office/drawing/2014/main" id="{196F769A-5497-4E5F-A2C4-EC9DB5290566}"/>
                </a:ext>
              </a:extLst>
            </p:cNvPr>
            <p:cNvSpPr>
              <a:spLocks noChangeArrowheads="1"/>
            </p:cNvSpPr>
            <p:nvPr/>
          </p:nvSpPr>
          <p:spPr bwMode="auto">
            <a:xfrm>
              <a:off x="10671249" y="19913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2">
              <a:extLst>
                <a:ext uri="{FF2B5EF4-FFF2-40B4-BE49-F238E27FC236}">
                  <a16:creationId xmlns:a16="http://schemas.microsoft.com/office/drawing/2014/main" id="{A36EE6D6-D2E2-4389-BE53-A91D7C5B6EF4}"/>
                </a:ext>
              </a:extLst>
            </p:cNvPr>
            <p:cNvSpPr>
              <a:spLocks/>
            </p:cNvSpPr>
            <p:nvPr/>
          </p:nvSpPr>
          <p:spPr bwMode="auto">
            <a:xfrm>
              <a:off x="10237853" y="1810369"/>
              <a:ext cx="627074" cy="35084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1A8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
              <a:extLst>
                <a:ext uri="{FF2B5EF4-FFF2-40B4-BE49-F238E27FC236}">
                  <a16:creationId xmlns:a16="http://schemas.microsoft.com/office/drawing/2014/main" id="{3BB01324-AE00-4904-9C83-C89C0528F433}"/>
                </a:ext>
              </a:extLst>
            </p:cNvPr>
            <p:cNvSpPr>
              <a:spLocks/>
            </p:cNvSpPr>
            <p:nvPr/>
          </p:nvSpPr>
          <p:spPr bwMode="auto">
            <a:xfrm>
              <a:off x="10260079" y="1953247"/>
              <a:ext cx="604849" cy="207967"/>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7" name="Picture 96">
            <a:extLst>
              <a:ext uri="{FF2B5EF4-FFF2-40B4-BE49-F238E27FC236}">
                <a16:creationId xmlns:a16="http://schemas.microsoft.com/office/drawing/2014/main" id="{FBD6CA8D-1923-45D0-AEEC-CB3F4D436F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89" t="-562" r="23659" b="562"/>
          <a:stretch/>
        </p:blipFill>
        <p:spPr>
          <a:xfrm>
            <a:off x="1043607" y="2111898"/>
            <a:ext cx="814931" cy="757180"/>
          </a:xfrm>
          <a:prstGeom prst="rect">
            <a:avLst/>
          </a:prstGeom>
        </p:spPr>
      </p:pic>
      <p:pic>
        <p:nvPicPr>
          <p:cNvPr id="98" name="Picture 97">
            <a:extLst>
              <a:ext uri="{FF2B5EF4-FFF2-40B4-BE49-F238E27FC236}">
                <a16:creationId xmlns:a16="http://schemas.microsoft.com/office/drawing/2014/main" id="{E38DD9F3-C918-44E9-9C47-5B305A80917A}"/>
              </a:ext>
            </a:extLst>
          </p:cNvPr>
          <p:cNvPicPr>
            <a:picLocks noChangeAspect="1"/>
          </p:cNvPicPr>
          <p:nvPr/>
        </p:nvPicPr>
        <p:blipFill>
          <a:blip r:embed="rId4"/>
          <a:stretch>
            <a:fillRect/>
          </a:stretch>
        </p:blipFill>
        <p:spPr>
          <a:xfrm flipH="1">
            <a:off x="233974" y="2135359"/>
            <a:ext cx="919081" cy="1552850"/>
          </a:xfrm>
          <a:prstGeom prst="rect">
            <a:avLst/>
          </a:prstGeom>
        </p:spPr>
      </p:pic>
      <p:sp>
        <p:nvSpPr>
          <p:cNvPr id="99" name="Oval 98">
            <a:extLst>
              <a:ext uri="{FF2B5EF4-FFF2-40B4-BE49-F238E27FC236}">
                <a16:creationId xmlns:a16="http://schemas.microsoft.com/office/drawing/2014/main" id="{63E996FF-BEB4-4825-8050-2EB40E314CFD}"/>
              </a:ext>
            </a:extLst>
          </p:cNvPr>
          <p:cNvSpPr/>
          <p:nvPr/>
        </p:nvSpPr>
        <p:spPr bwMode="auto">
          <a:xfrm>
            <a:off x="3330547" y="2548458"/>
            <a:ext cx="222847" cy="223369"/>
          </a:xfrm>
          <a:prstGeom prst="ellipse">
            <a:avLst/>
          </a:prstGeom>
          <a:solidFill>
            <a:srgbClr val="FFFFFF"/>
          </a:solidFill>
          <a:ln w="76200" cap="flat" cmpd="sng" algn="ctr">
            <a:solidFill>
              <a:schemeClr val="accent6">
                <a:lumMod val="75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charset="0"/>
              <a:ea typeface="Segoe UI" pitchFamily="34" charset="0"/>
              <a:cs typeface="Segoe UI" pitchFamily="34" charset="0"/>
            </a:endParaRPr>
          </a:p>
        </p:txBody>
      </p:sp>
      <p:sp>
        <p:nvSpPr>
          <p:cNvPr id="100" name="TextBox 99">
            <a:extLst>
              <a:ext uri="{FF2B5EF4-FFF2-40B4-BE49-F238E27FC236}">
                <a16:creationId xmlns:a16="http://schemas.microsoft.com/office/drawing/2014/main" id="{AAB5B142-AFC4-4760-8C5A-0A0FC196AEDC}"/>
              </a:ext>
            </a:extLst>
          </p:cNvPr>
          <p:cNvSpPr txBox="1"/>
          <p:nvPr/>
        </p:nvSpPr>
        <p:spPr>
          <a:xfrm rot="754297">
            <a:off x="6569571" y="1199658"/>
            <a:ext cx="1345885" cy="1888209"/>
          </a:xfrm>
          <a:prstGeom prst="rect">
            <a:avLst/>
          </a:prstGeom>
          <a:noFill/>
        </p:spPr>
        <p:txBody>
          <a:bodyPr wrap="square" lIns="182880" tIns="146304" rIns="182880" bIns="146304" rtlCol="0">
            <a:spAutoFit/>
          </a:bodyPr>
          <a:lstStyle/>
          <a:p>
            <a:pPr>
              <a:lnSpc>
                <a:spcPct val="90000"/>
              </a:lnSpc>
              <a:spcAft>
                <a:spcPts val="600"/>
              </a:spcAft>
            </a:pPr>
            <a:r>
              <a:rPr lang="en-US" sz="11500" dirty="0">
                <a:solidFill>
                  <a:srgbClr val="92D050"/>
                </a:solidFill>
                <a:sym typeface="Wingdings" panose="05000000000000000000" pitchFamily="2" charset="2"/>
              </a:rPr>
              <a:t></a:t>
            </a:r>
            <a:endParaRPr lang="en-US" sz="11500" dirty="0">
              <a:solidFill>
                <a:srgbClr val="92D050"/>
              </a:solidFill>
            </a:endParaRPr>
          </a:p>
        </p:txBody>
      </p:sp>
      <p:sp>
        <p:nvSpPr>
          <p:cNvPr id="101" name="Freeform 11">
            <a:extLst>
              <a:ext uri="{FF2B5EF4-FFF2-40B4-BE49-F238E27FC236}">
                <a16:creationId xmlns:a16="http://schemas.microsoft.com/office/drawing/2014/main" id="{55419461-4FFC-4E84-B6BE-F9F73098FC4C}"/>
              </a:ext>
            </a:extLst>
          </p:cNvPr>
          <p:cNvSpPr>
            <a:spLocks noEditPoints="1"/>
          </p:cNvSpPr>
          <p:nvPr/>
        </p:nvSpPr>
        <p:spPr bwMode="auto">
          <a:xfrm>
            <a:off x="6473579" y="1251576"/>
            <a:ext cx="255514" cy="257461"/>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02" name="Freeform 12">
            <a:extLst>
              <a:ext uri="{FF2B5EF4-FFF2-40B4-BE49-F238E27FC236}">
                <a16:creationId xmlns:a16="http://schemas.microsoft.com/office/drawing/2014/main" id="{DC668F64-065B-46CC-AFBD-DBEBA8EB6914}"/>
              </a:ext>
            </a:extLst>
          </p:cNvPr>
          <p:cNvSpPr>
            <a:spLocks noEditPoints="1"/>
          </p:cNvSpPr>
          <p:nvPr/>
        </p:nvSpPr>
        <p:spPr bwMode="auto">
          <a:xfrm>
            <a:off x="6483104" y="1664327"/>
            <a:ext cx="255514" cy="257461"/>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03" name="Freeform 13">
            <a:extLst>
              <a:ext uri="{FF2B5EF4-FFF2-40B4-BE49-F238E27FC236}">
                <a16:creationId xmlns:a16="http://schemas.microsoft.com/office/drawing/2014/main" id="{423D7074-CCC5-4710-BEA7-7581C174DB18}"/>
              </a:ext>
            </a:extLst>
          </p:cNvPr>
          <p:cNvSpPr>
            <a:spLocks/>
          </p:cNvSpPr>
          <p:nvPr/>
        </p:nvSpPr>
        <p:spPr bwMode="auto">
          <a:xfrm>
            <a:off x="6121175" y="1453241"/>
            <a:ext cx="383271" cy="382822"/>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04" name="Freeform 14">
            <a:extLst>
              <a:ext uri="{FF2B5EF4-FFF2-40B4-BE49-F238E27FC236}">
                <a16:creationId xmlns:a16="http://schemas.microsoft.com/office/drawing/2014/main" id="{F1778350-A530-4308-903C-7B197B8F464B}"/>
              </a:ext>
            </a:extLst>
          </p:cNvPr>
          <p:cNvSpPr>
            <a:spLocks/>
          </p:cNvSpPr>
          <p:nvPr/>
        </p:nvSpPr>
        <p:spPr bwMode="auto">
          <a:xfrm>
            <a:off x="6157950" y="1082343"/>
            <a:ext cx="251480" cy="252069"/>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pic>
        <p:nvPicPr>
          <p:cNvPr id="105" name="Picture 104">
            <a:extLst>
              <a:ext uri="{FF2B5EF4-FFF2-40B4-BE49-F238E27FC236}">
                <a16:creationId xmlns:a16="http://schemas.microsoft.com/office/drawing/2014/main" id="{C1320C0E-8ABE-47A5-AE74-36B697738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824" t="14565" r="24559" b="7365"/>
          <a:stretch/>
        </p:blipFill>
        <p:spPr>
          <a:xfrm>
            <a:off x="5980534" y="2135214"/>
            <a:ext cx="1207478" cy="841127"/>
          </a:xfrm>
          <a:prstGeom prst="rect">
            <a:avLst/>
          </a:prstGeom>
        </p:spPr>
      </p:pic>
    </p:spTree>
    <p:extLst>
      <p:ext uri="{BB962C8B-B14F-4D97-AF65-F5344CB8AC3E}">
        <p14:creationId xmlns:p14="http://schemas.microsoft.com/office/powerpoint/2010/main" val="11220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750"/>
                                        <p:tgtEl>
                                          <p:spTgt spid="90"/>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750"/>
                                        <p:tgtEl>
                                          <p:spTgt spid="9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left)">
                                      <p:cBhvr>
                                        <p:cTn id="15" dur="750"/>
                                        <p:tgtEl>
                                          <p:spTgt spid="81"/>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750"/>
                                        <p:tgtEl>
                                          <p:spTgt spid="80"/>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left)">
                                      <p:cBhvr>
                                        <p:cTn id="23" dur="750"/>
                                        <p:tgtEl>
                                          <p:spTgt spid="84"/>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750"/>
                                        <p:tgtEl>
                                          <p:spTgt spid="74"/>
                                        </p:tgtEl>
                                      </p:cBhvr>
                                    </p:animEffect>
                                  </p:childTnLst>
                                </p:cTn>
                              </p:par>
                            </p:childTnLst>
                          </p:cTn>
                        </p:par>
                        <p:par>
                          <p:cTn id="31" fill="hold">
                            <p:stCondLst>
                              <p:cond delay="4500"/>
                            </p:stCondLst>
                            <p:childTnLst>
                              <p:par>
                                <p:cTn id="32" presetID="1" presetClass="entr" presetSubtype="0" fill="hold" grpId="1" nodeType="afterEffect">
                                  <p:stCondLst>
                                    <p:cond delay="0"/>
                                  </p:stCondLst>
                                  <p:childTnLst>
                                    <p:set>
                                      <p:cBhvr>
                                        <p:cTn id="33" dur="1" fill="hold">
                                          <p:stCondLst>
                                            <p:cond delay="0"/>
                                          </p:stCondLst>
                                        </p:cTn>
                                        <p:tgtEl>
                                          <p:spTgt spid="101"/>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04"/>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03"/>
                                        </p:tgtEl>
                                        <p:attrNameLst>
                                          <p:attrName>style.visibility</p:attrName>
                                        </p:attrNameLst>
                                      </p:cBhvr>
                                      <p:to>
                                        <p:strVal val="visible"/>
                                      </p:to>
                                    </p:set>
                                  </p:childTnLst>
                                </p:cTn>
                              </p:par>
                              <p:par>
                                <p:cTn id="38" presetID="1" presetClass="entr" presetSubtype="0" fill="hold" grpId="1" nodeType="withEffect">
                                  <p:stCondLst>
                                    <p:cond delay="0"/>
                                  </p:stCondLst>
                                  <p:childTnLst>
                                    <p:set>
                                      <p:cBhvr>
                                        <p:cTn id="39" dur="1" fill="hold">
                                          <p:stCondLst>
                                            <p:cond delay="0"/>
                                          </p:stCondLst>
                                        </p:cTn>
                                        <p:tgtEl>
                                          <p:spTgt spid="102"/>
                                        </p:tgtEl>
                                        <p:attrNameLst>
                                          <p:attrName>style.visibility</p:attrName>
                                        </p:attrNameLst>
                                      </p:cBhvr>
                                      <p:to>
                                        <p:strVal val="visible"/>
                                      </p:to>
                                    </p:set>
                                  </p:childTnLst>
                                </p:cTn>
                              </p:par>
                              <p:par>
                                <p:cTn id="40" presetID="8" presetClass="emph" presetSubtype="0" fill="hold" grpId="0" nodeType="withEffect">
                                  <p:stCondLst>
                                    <p:cond delay="0"/>
                                  </p:stCondLst>
                                  <p:childTnLst>
                                    <p:animRot by="21600000">
                                      <p:cBhvr>
                                        <p:cTn id="41" dur="1500" fill="hold"/>
                                        <p:tgtEl>
                                          <p:spTgt spid="101"/>
                                        </p:tgtEl>
                                        <p:attrNameLst>
                                          <p:attrName>r</p:attrName>
                                        </p:attrNameLst>
                                      </p:cBhvr>
                                    </p:animRot>
                                  </p:childTnLst>
                                </p:cTn>
                              </p:par>
                              <p:par>
                                <p:cTn id="42" presetID="8" presetClass="emph" presetSubtype="0" fill="hold" grpId="0" nodeType="withEffect">
                                  <p:stCondLst>
                                    <p:cond delay="0"/>
                                  </p:stCondLst>
                                  <p:childTnLst>
                                    <p:animRot by="21600000">
                                      <p:cBhvr>
                                        <p:cTn id="43" dur="1500" fill="hold"/>
                                        <p:tgtEl>
                                          <p:spTgt spid="104"/>
                                        </p:tgtEl>
                                        <p:attrNameLst>
                                          <p:attrName>r</p:attrName>
                                        </p:attrNameLst>
                                      </p:cBhvr>
                                    </p:animRot>
                                  </p:childTnLst>
                                </p:cTn>
                              </p:par>
                              <p:par>
                                <p:cTn id="44" presetID="8" presetClass="emph" presetSubtype="0" fill="hold" grpId="0" nodeType="withEffect">
                                  <p:stCondLst>
                                    <p:cond delay="0"/>
                                  </p:stCondLst>
                                  <p:childTnLst>
                                    <p:animRot by="21600000">
                                      <p:cBhvr>
                                        <p:cTn id="45" dur="1500" fill="hold"/>
                                        <p:tgtEl>
                                          <p:spTgt spid="103"/>
                                        </p:tgtEl>
                                        <p:attrNameLst>
                                          <p:attrName>r</p:attrName>
                                        </p:attrNameLst>
                                      </p:cBhvr>
                                    </p:animRot>
                                  </p:childTnLst>
                                </p:cTn>
                              </p:par>
                              <p:par>
                                <p:cTn id="46" presetID="8" presetClass="emph" presetSubtype="0" fill="hold" grpId="0" nodeType="withEffect">
                                  <p:stCondLst>
                                    <p:cond delay="0"/>
                                  </p:stCondLst>
                                  <p:childTnLst>
                                    <p:animRot by="21600000">
                                      <p:cBhvr>
                                        <p:cTn id="47" dur="1500" fill="hold"/>
                                        <p:tgtEl>
                                          <p:spTgt spid="102"/>
                                        </p:tgtEl>
                                        <p:attrNameLst>
                                          <p:attrName>r</p:attrName>
                                        </p:attrNameLst>
                                      </p:cBhvr>
                                    </p:animRot>
                                  </p:childTnLst>
                                </p:cTn>
                              </p:par>
                            </p:childTnLst>
                          </p:cTn>
                        </p:par>
                        <p:par>
                          <p:cTn id="48" fill="hold">
                            <p:stCondLst>
                              <p:cond delay="6000"/>
                            </p:stCondLst>
                            <p:childTnLst>
                              <p:par>
                                <p:cTn id="49" presetID="1" presetClass="exit" presetSubtype="0" fill="hold" grpId="2" nodeType="afterEffect">
                                  <p:stCondLst>
                                    <p:cond delay="0"/>
                                  </p:stCondLst>
                                  <p:childTnLst>
                                    <p:set>
                                      <p:cBhvr>
                                        <p:cTn id="50" dur="1" fill="hold">
                                          <p:stCondLst>
                                            <p:cond delay="0"/>
                                          </p:stCondLst>
                                        </p:cTn>
                                        <p:tgtEl>
                                          <p:spTgt spid="101"/>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104"/>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103"/>
                                        </p:tgtEl>
                                        <p:attrNameLst>
                                          <p:attrName>style.visibility</p:attrName>
                                        </p:attrNameLst>
                                      </p:cBhvr>
                                      <p:to>
                                        <p:strVal val="hidden"/>
                                      </p:to>
                                    </p:set>
                                  </p:childTnLst>
                                </p:cTn>
                              </p:par>
                              <p:par>
                                <p:cTn id="55" presetID="1" presetClass="exit" presetSubtype="0" fill="hold" grpId="2" nodeType="with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par>
                                <p:cTn id="57" presetID="22" presetClass="entr" presetSubtype="8"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wipe(left)">
                                      <p:cBhvr>
                                        <p:cTn id="59" dur="1000"/>
                                        <p:tgtEl>
                                          <p:spTgt spid="100"/>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wipe(left)">
                                      <p:cBhvr>
                                        <p:cTn id="63" dur="750"/>
                                        <p:tgtEl>
                                          <p:spTgt spid="87"/>
                                        </p:tgtEl>
                                      </p:cBhvr>
                                    </p:animEffect>
                                  </p:childTnLst>
                                </p:cTn>
                              </p:par>
                            </p:childTnLst>
                          </p:cTn>
                        </p:par>
                        <p:par>
                          <p:cTn id="64" fill="hold">
                            <p:stCondLst>
                              <p:cond delay="7750"/>
                            </p:stCondLst>
                            <p:childTnLst>
                              <p:par>
                                <p:cTn id="65" presetID="1" presetClass="entr" presetSubtype="0"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childTnLst>
                          </p:cTn>
                        </p:par>
                        <p:par>
                          <p:cTn id="67" fill="hold">
                            <p:stCondLst>
                              <p:cond delay="7750"/>
                            </p:stCondLst>
                            <p:childTnLst>
                              <p:par>
                                <p:cTn id="68" presetID="26" presetClass="emph" presetSubtype="0" fill="hold" grpId="1" nodeType="afterEffect">
                                  <p:stCondLst>
                                    <p:cond delay="0"/>
                                  </p:stCondLst>
                                  <p:childTnLst>
                                    <p:animEffect transition="out" filter="fade">
                                      <p:cBhvr>
                                        <p:cTn id="69" dur="500" tmFilter="0, 0; .2, .5; .8, .5; 1, 0"/>
                                        <p:tgtEl>
                                          <p:spTgt spid="79"/>
                                        </p:tgtEl>
                                      </p:cBhvr>
                                    </p:animEffect>
                                    <p:animScale>
                                      <p:cBhvr>
                                        <p:cTn id="70" dur="250" autoRev="1" fill="hold"/>
                                        <p:tgtEl>
                                          <p:spTgt spid="79"/>
                                        </p:tgtEl>
                                      </p:cBhvr>
                                      <p:by x="105000" y="105000"/>
                                    </p:animScale>
                                  </p:childTnLst>
                                </p:cTn>
                              </p:par>
                            </p:childTnLst>
                          </p:cTn>
                        </p:par>
                        <p:par>
                          <p:cTn id="71" fill="hold">
                            <p:stCondLst>
                              <p:cond delay="8250"/>
                            </p:stCondLst>
                            <p:childTnLst>
                              <p:par>
                                <p:cTn id="72" presetID="26" presetClass="emph" presetSubtype="0" fill="hold" grpId="2" nodeType="afterEffect">
                                  <p:stCondLst>
                                    <p:cond delay="0"/>
                                  </p:stCondLst>
                                  <p:childTnLst>
                                    <p:animEffect transition="out" filter="fade">
                                      <p:cBhvr>
                                        <p:cTn id="73" dur="500" tmFilter="0, 0; .2, .5; .8, .5; 1, 0"/>
                                        <p:tgtEl>
                                          <p:spTgt spid="79"/>
                                        </p:tgtEl>
                                      </p:cBhvr>
                                    </p:animEffect>
                                    <p:animScale>
                                      <p:cBhvr>
                                        <p:cTn id="74" dur="250" autoRev="1" fill="hold"/>
                                        <p:tgtEl>
                                          <p:spTgt spid="7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105"/>
                                        </p:tgtEl>
                                        <p:attrNameLst>
                                          <p:attrName>style.visibility</p:attrName>
                                        </p:attrNameLst>
                                      </p:cBhvr>
                                      <p:to>
                                        <p:strVal val="visible"/>
                                      </p:to>
                                    </p:set>
                                    <p:anim calcmode="lin" valueType="num">
                                      <p:cBhvr>
                                        <p:cTn id="79" dur="500" fill="hold"/>
                                        <p:tgtEl>
                                          <p:spTgt spid="105"/>
                                        </p:tgtEl>
                                        <p:attrNameLst>
                                          <p:attrName>ppt_w</p:attrName>
                                        </p:attrNameLst>
                                      </p:cBhvr>
                                      <p:tavLst>
                                        <p:tav tm="0">
                                          <p:val>
                                            <p:fltVal val="0"/>
                                          </p:val>
                                        </p:tav>
                                        <p:tav tm="100000">
                                          <p:val>
                                            <p:strVal val="#ppt_w"/>
                                          </p:val>
                                        </p:tav>
                                      </p:tavLst>
                                    </p:anim>
                                    <p:anim calcmode="lin" valueType="num">
                                      <p:cBhvr>
                                        <p:cTn id="80" dur="500" fill="hold"/>
                                        <p:tgtEl>
                                          <p:spTgt spid="105"/>
                                        </p:tgtEl>
                                        <p:attrNameLst>
                                          <p:attrName>ppt_h</p:attrName>
                                        </p:attrNameLst>
                                      </p:cBhvr>
                                      <p:tavLst>
                                        <p:tav tm="0">
                                          <p:val>
                                            <p:fltVal val="0"/>
                                          </p:val>
                                        </p:tav>
                                        <p:tav tm="100000">
                                          <p:val>
                                            <p:strVal val="#ppt_h"/>
                                          </p:val>
                                        </p:tav>
                                      </p:tavLst>
                                    </p:anim>
                                    <p:animEffect transition="in" filter="fade">
                                      <p:cBhvr>
                                        <p:cTn id="81" dur="500"/>
                                        <p:tgtEl>
                                          <p:spTgt spid="105"/>
                                        </p:tgtEl>
                                      </p:cBhvr>
                                    </p:animEffect>
                                  </p:childTnLst>
                                </p:cTn>
                              </p:par>
                              <p:par>
                                <p:cTn id="82" presetID="51" presetClass="path" presetSubtype="0" accel="50000" decel="50000" fill="hold" nodeType="withEffect">
                                  <p:stCondLst>
                                    <p:cond delay="0"/>
                                  </p:stCondLst>
                                  <p:childTnLst>
                                    <p:animMotion origin="layout" path="M -7.3781E-7 -3.34544E-6 L -0.02923 0.05266 C -0.03587 0.06355 -0.03944 0.08012 -0.03944 0.09737 C -0.03944 0.11712 -0.03587 0.133 -0.02923 0.1439 L -7.3781E-7 0.19678 " pathEditMode="relative" rAng="0" ptsTypes="AAAAA">
                                      <p:cBhvr>
                                        <p:cTn id="83" dur="1000" fill="hold"/>
                                        <p:tgtEl>
                                          <p:spTgt spid="105"/>
                                        </p:tgtEl>
                                        <p:attrNameLst>
                                          <p:attrName>ppt_x</p:attrName>
                                          <p:attrName>ppt_y</p:attrName>
                                        </p:attrNameLst>
                                      </p:cBhvr>
                                      <p:rCtr x="-1979" y="98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79" grpId="2" animBg="1"/>
      <p:bldP spid="80" grpId="0" animBg="1"/>
      <p:bldP spid="99" grpId="0" animBg="1"/>
      <p:bldP spid="100" grpId="0"/>
      <p:bldP spid="101" grpId="0" animBg="1"/>
      <p:bldP spid="101" grpId="1" animBg="1"/>
      <p:bldP spid="101" grpId="2" animBg="1"/>
      <p:bldP spid="102" grpId="0" animBg="1"/>
      <p:bldP spid="102" grpId="1" animBg="1"/>
      <p:bldP spid="102" grpId="2" animBg="1"/>
      <p:bldP spid="103" grpId="0" animBg="1"/>
      <p:bldP spid="103" grpId="1" animBg="1"/>
      <p:bldP spid="103" grpId="2" animBg="1"/>
      <p:bldP spid="104" grpId="0" animBg="1"/>
      <p:bldP spid="104" grpId="1" animBg="1"/>
      <p:bldP spid="104"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E40C9-E041-4445-8449-EAC2B0CC6030}"/>
              </a:ext>
            </a:extLst>
          </p:cNvPr>
          <p:cNvSpPr>
            <a:spLocks noGrp="1"/>
          </p:cNvSpPr>
          <p:nvPr>
            <p:ph type="title"/>
          </p:nvPr>
        </p:nvSpPr>
        <p:spPr/>
        <p:txBody>
          <a:bodyPr/>
          <a:lstStyle/>
          <a:p>
            <a:r>
              <a:rPr lang="en-US" dirty="0"/>
              <a:t>Training / Education</a:t>
            </a:r>
          </a:p>
        </p:txBody>
      </p:sp>
      <p:grpSp>
        <p:nvGrpSpPr>
          <p:cNvPr id="4" name="Group 3">
            <a:extLst>
              <a:ext uri="{FF2B5EF4-FFF2-40B4-BE49-F238E27FC236}">
                <a16:creationId xmlns:a16="http://schemas.microsoft.com/office/drawing/2014/main" id="{E5A83E45-249A-410D-8DBE-0AE188A22794}"/>
              </a:ext>
            </a:extLst>
          </p:cNvPr>
          <p:cNvGrpSpPr/>
          <p:nvPr/>
        </p:nvGrpSpPr>
        <p:grpSpPr>
          <a:xfrm>
            <a:off x="1331207" y="2044852"/>
            <a:ext cx="4326448" cy="2736057"/>
            <a:chOff x="1201515" y="760147"/>
            <a:chExt cx="4569344" cy="2946009"/>
          </a:xfrm>
        </p:grpSpPr>
        <p:sp>
          <p:nvSpPr>
            <p:cNvPr id="5" name="Rectangle 7">
              <a:extLst>
                <a:ext uri="{FF2B5EF4-FFF2-40B4-BE49-F238E27FC236}">
                  <a16:creationId xmlns:a16="http://schemas.microsoft.com/office/drawing/2014/main" id="{D3CA9D93-A425-4C28-B9C6-3BAE8BC3FD77}"/>
                </a:ext>
              </a:extLst>
            </p:cNvPr>
            <p:cNvSpPr>
              <a:spLocks noChangeArrowheads="1"/>
            </p:cNvSpPr>
            <p:nvPr/>
          </p:nvSpPr>
          <p:spPr bwMode="auto">
            <a:xfrm>
              <a:off x="1496751" y="1041935"/>
              <a:ext cx="4274108" cy="2664221"/>
            </a:xfrm>
            <a:prstGeom prst="rect">
              <a:avLst/>
            </a:prstGeom>
            <a:solidFill>
              <a:schemeClr val="tx1">
                <a:lumMod val="20000"/>
                <a:lumOff val="80000"/>
                <a:alpha val="70000"/>
              </a:schemeClr>
            </a:solidFill>
            <a:ln>
              <a:noFill/>
            </a:ln>
          </p:spPr>
          <p:txBody>
            <a:bodyPr vert="horz" wrap="square" lIns="91440" tIns="45720" rIns="91440" bIns="45720" numCol="1" anchor="t" anchorCtr="0" compatLnSpc="1">
              <a:prstTxWarp prst="textNoShape">
                <a:avLst/>
              </a:prstTxWarp>
            </a:bodyPr>
            <a:lstStyle/>
            <a:p>
              <a:pPr algn="ctr"/>
              <a:endParaRPr lang="en-US" sz="2400" b="1" dirty="0">
                <a:solidFill>
                  <a:schemeClr val="tx1">
                    <a:lumMod val="95000"/>
                  </a:schemeClr>
                </a:solidFill>
              </a:endParaRPr>
            </a:p>
          </p:txBody>
        </p:sp>
        <p:pic>
          <p:nvPicPr>
            <p:cNvPr id="6" name="Picture 5">
              <a:extLst>
                <a:ext uri="{FF2B5EF4-FFF2-40B4-BE49-F238E27FC236}">
                  <a16:creationId xmlns:a16="http://schemas.microsoft.com/office/drawing/2014/main" id="{1CB432FC-9B6B-459C-BCAA-BCD30F5B7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515" y="760147"/>
              <a:ext cx="501895" cy="501895"/>
            </a:xfrm>
            <a:prstGeom prst="rect">
              <a:avLst/>
            </a:prstGeom>
          </p:spPr>
        </p:pic>
      </p:grpSp>
      <p:grpSp>
        <p:nvGrpSpPr>
          <p:cNvPr id="7" name="Group 6">
            <a:extLst>
              <a:ext uri="{FF2B5EF4-FFF2-40B4-BE49-F238E27FC236}">
                <a16:creationId xmlns:a16="http://schemas.microsoft.com/office/drawing/2014/main" id="{7ABE6920-CB2C-414E-B716-D0C79851C7A2}"/>
              </a:ext>
            </a:extLst>
          </p:cNvPr>
          <p:cNvGrpSpPr/>
          <p:nvPr/>
        </p:nvGrpSpPr>
        <p:grpSpPr>
          <a:xfrm>
            <a:off x="5834393" y="2160893"/>
            <a:ext cx="1948571" cy="2245392"/>
            <a:chOff x="4127501" y="1589088"/>
            <a:chExt cx="2782888" cy="3582988"/>
          </a:xfrm>
        </p:grpSpPr>
        <p:sp>
          <p:nvSpPr>
            <p:cNvPr id="8" name="Rectangle 106">
              <a:extLst>
                <a:ext uri="{FF2B5EF4-FFF2-40B4-BE49-F238E27FC236}">
                  <a16:creationId xmlns:a16="http://schemas.microsoft.com/office/drawing/2014/main" id="{619D2447-059C-4D6F-A456-CF537ED2EAEB}"/>
                </a:ext>
              </a:extLst>
            </p:cNvPr>
            <p:cNvSpPr>
              <a:spLocks noChangeArrowheads="1"/>
            </p:cNvSpPr>
            <p:nvPr/>
          </p:nvSpPr>
          <p:spPr bwMode="auto">
            <a:xfrm>
              <a:off x="4810126" y="3527426"/>
              <a:ext cx="2100263" cy="1158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7">
              <a:extLst>
                <a:ext uri="{FF2B5EF4-FFF2-40B4-BE49-F238E27FC236}">
                  <a16:creationId xmlns:a16="http://schemas.microsoft.com/office/drawing/2014/main" id="{1763FA4B-CD13-4341-A1A9-91572E4981D6}"/>
                </a:ext>
              </a:extLst>
            </p:cNvPr>
            <p:cNvSpPr>
              <a:spLocks noChangeArrowheads="1"/>
            </p:cNvSpPr>
            <p:nvPr/>
          </p:nvSpPr>
          <p:spPr bwMode="auto">
            <a:xfrm>
              <a:off x="4892676" y="1589088"/>
              <a:ext cx="1936750" cy="20542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08">
              <a:extLst>
                <a:ext uri="{FF2B5EF4-FFF2-40B4-BE49-F238E27FC236}">
                  <a16:creationId xmlns:a16="http://schemas.microsoft.com/office/drawing/2014/main" id="{872FE4AE-2AB2-4B99-9338-B20A30ADE9CD}"/>
                </a:ext>
              </a:extLst>
            </p:cNvPr>
            <p:cNvSpPr>
              <a:spLocks noChangeArrowheads="1"/>
            </p:cNvSpPr>
            <p:nvPr/>
          </p:nvSpPr>
          <p:spPr bwMode="auto">
            <a:xfrm>
              <a:off x="5026026" y="1717676"/>
              <a:ext cx="1670050" cy="1797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9">
              <a:extLst>
                <a:ext uri="{FF2B5EF4-FFF2-40B4-BE49-F238E27FC236}">
                  <a16:creationId xmlns:a16="http://schemas.microsoft.com/office/drawing/2014/main" id="{1E643F31-ECF3-4E2D-8C90-17C92D37555A}"/>
                </a:ext>
              </a:extLst>
            </p:cNvPr>
            <p:cNvSpPr>
              <a:spLocks/>
            </p:cNvSpPr>
            <p:nvPr/>
          </p:nvSpPr>
          <p:spPr bwMode="auto">
            <a:xfrm>
              <a:off x="5843588" y="2703513"/>
              <a:ext cx="328613" cy="687388"/>
            </a:xfrm>
            <a:custGeom>
              <a:avLst/>
              <a:gdLst>
                <a:gd name="T0" fmla="*/ 69 w 125"/>
                <a:gd name="T1" fmla="*/ 263 h 263"/>
                <a:gd name="T2" fmla="*/ 66 w 125"/>
                <a:gd name="T3" fmla="*/ 251 h 263"/>
                <a:gd name="T4" fmla="*/ 0 w 125"/>
                <a:gd name="T5" fmla="*/ 169 h 263"/>
                <a:gd name="T6" fmla="*/ 7 w 125"/>
                <a:gd name="T7" fmla="*/ 158 h 263"/>
                <a:gd name="T8" fmla="*/ 74 w 125"/>
                <a:gd name="T9" fmla="*/ 235 h 263"/>
                <a:gd name="T10" fmla="*/ 90 w 125"/>
                <a:gd name="T11" fmla="*/ 60 h 263"/>
                <a:gd name="T12" fmla="*/ 49 w 125"/>
                <a:gd name="T13" fmla="*/ 8 h 263"/>
                <a:gd name="T14" fmla="*/ 59 w 125"/>
                <a:gd name="T15" fmla="*/ 0 h 263"/>
                <a:gd name="T16" fmla="*/ 102 w 125"/>
                <a:gd name="T17" fmla="*/ 54 h 263"/>
                <a:gd name="T18" fmla="*/ 102 w 125"/>
                <a:gd name="T19" fmla="*/ 54 h 263"/>
                <a:gd name="T20" fmla="*/ 77 w 125"/>
                <a:gd name="T21" fmla="*/ 254 h 263"/>
                <a:gd name="T22" fmla="*/ 69 w 125"/>
                <a:gd name="T2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263">
                  <a:moveTo>
                    <a:pt x="69" y="263"/>
                  </a:moveTo>
                  <a:cubicBezTo>
                    <a:pt x="66" y="251"/>
                    <a:pt x="66" y="251"/>
                    <a:pt x="66" y="251"/>
                  </a:cubicBezTo>
                  <a:cubicBezTo>
                    <a:pt x="53" y="206"/>
                    <a:pt x="0" y="169"/>
                    <a:pt x="0" y="169"/>
                  </a:cubicBezTo>
                  <a:cubicBezTo>
                    <a:pt x="7" y="158"/>
                    <a:pt x="7" y="158"/>
                    <a:pt x="7" y="158"/>
                  </a:cubicBezTo>
                  <a:cubicBezTo>
                    <a:pt x="9" y="160"/>
                    <a:pt x="56" y="192"/>
                    <a:pt x="74" y="235"/>
                  </a:cubicBezTo>
                  <a:cubicBezTo>
                    <a:pt x="100" y="194"/>
                    <a:pt x="109" y="108"/>
                    <a:pt x="90" y="60"/>
                  </a:cubicBezTo>
                  <a:cubicBezTo>
                    <a:pt x="49" y="8"/>
                    <a:pt x="49" y="8"/>
                    <a:pt x="49" y="8"/>
                  </a:cubicBezTo>
                  <a:cubicBezTo>
                    <a:pt x="59" y="0"/>
                    <a:pt x="59" y="0"/>
                    <a:pt x="59" y="0"/>
                  </a:cubicBezTo>
                  <a:cubicBezTo>
                    <a:pt x="102" y="54"/>
                    <a:pt x="102" y="54"/>
                    <a:pt x="102" y="54"/>
                  </a:cubicBezTo>
                  <a:cubicBezTo>
                    <a:pt x="102" y="54"/>
                    <a:pt x="102" y="54"/>
                    <a:pt x="102" y="54"/>
                  </a:cubicBezTo>
                  <a:cubicBezTo>
                    <a:pt x="125" y="111"/>
                    <a:pt x="112" y="213"/>
                    <a:pt x="77" y="254"/>
                  </a:cubicBezTo>
                  <a:lnTo>
                    <a:pt x="69" y="26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0">
              <a:extLst>
                <a:ext uri="{FF2B5EF4-FFF2-40B4-BE49-F238E27FC236}">
                  <a16:creationId xmlns:a16="http://schemas.microsoft.com/office/drawing/2014/main" id="{CA76A999-2A93-44ED-A85C-1B33489E8DB1}"/>
                </a:ext>
              </a:extLst>
            </p:cNvPr>
            <p:cNvSpPr>
              <a:spLocks/>
            </p:cNvSpPr>
            <p:nvPr/>
          </p:nvSpPr>
          <p:spPr bwMode="auto">
            <a:xfrm>
              <a:off x="5238751" y="2703513"/>
              <a:ext cx="139700" cy="157163"/>
            </a:xfrm>
            <a:custGeom>
              <a:avLst/>
              <a:gdLst>
                <a:gd name="T0" fmla="*/ 20 w 88"/>
                <a:gd name="T1" fmla="*/ 99 h 99"/>
                <a:gd name="T2" fmla="*/ 88 w 88"/>
                <a:gd name="T3" fmla="*/ 13 h 99"/>
                <a:gd name="T4" fmla="*/ 72 w 88"/>
                <a:gd name="T5" fmla="*/ 0 h 99"/>
                <a:gd name="T6" fmla="*/ 0 w 88"/>
                <a:gd name="T7" fmla="*/ 89 h 99"/>
                <a:gd name="T8" fmla="*/ 0 w 88"/>
                <a:gd name="T9" fmla="*/ 89 h 99"/>
                <a:gd name="T10" fmla="*/ 20 w 88"/>
                <a:gd name="T11" fmla="*/ 99 h 99"/>
              </a:gdLst>
              <a:ahLst/>
              <a:cxnLst>
                <a:cxn ang="0">
                  <a:pos x="T0" y="T1"/>
                </a:cxn>
                <a:cxn ang="0">
                  <a:pos x="T2" y="T3"/>
                </a:cxn>
                <a:cxn ang="0">
                  <a:pos x="T4" y="T5"/>
                </a:cxn>
                <a:cxn ang="0">
                  <a:pos x="T6" y="T7"/>
                </a:cxn>
                <a:cxn ang="0">
                  <a:pos x="T8" y="T9"/>
                </a:cxn>
                <a:cxn ang="0">
                  <a:pos x="T10" y="T11"/>
                </a:cxn>
              </a:cxnLst>
              <a:rect l="0" t="0" r="r" b="b"/>
              <a:pathLst>
                <a:path w="88" h="99">
                  <a:moveTo>
                    <a:pt x="20" y="99"/>
                  </a:moveTo>
                  <a:lnTo>
                    <a:pt x="88" y="13"/>
                  </a:lnTo>
                  <a:lnTo>
                    <a:pt x="72" y="0"/>
                  </a:lnTo>
                  <a:lnTo>
                    <a:pt x="0" y="89"/>
                  </a:lnTo>
                  <a:lnTo>
                    <a:pt x="0" y="89"/>
                  </a:lnTo>
                  <a:lnTo>
                    <a:pt x="20" y="9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1">
              <a:extLst>
                <a:ext uri="{FF2B5EF4-FFF2-40B4-BE49-F238E27FC236}">
                  <a16:creationId xmlns:a16="http://schemas.microsoft.com/office/drawing/2014/main" id="{A80698FA-5DAE-45F1-BCD6-C28708639E9C}"/>
                </a:ext>
              </a:extLst>
            </p:cNvPr>
            <p:cNvSpPr>
              <a:spLocks/>
            </p:cNvSpPr>
            <p:nvPr/>
          </p:nvSpPr>
          <p:spPr bwMode="auto">
            <a:xfrm>
              <a:off x="5238751" y="2703513"/>
              <a:ext cx="139700" cy="157163"/>
            </a:xfrm>
            <a:custGeom>
              <a:avLst/>
              <a:gdLst>
                <a:gd name="T0" fmla="*/ 20 w 88"/>
                <a:gd name="T1" fmla="*/ 99 h 99"/>
                <a:gd name="T2" fmla="*/ 88 w 88"/>
                <a:gd name="T3" fmla="*/ 13 h 99"/>
                <a:gd name="T4" fmla="*/ 72 w 88"/>
                <a:gd name="T5" fmla="*/ 0 h 99"/>
                <a:gd name="T6" fmla="*/ 0 w 88"/>
                <a:gd name="T7" fmla="*/ 89 h 99"/>
                <a:gd name="T8" fmla="*/ 0 w 88"/>
                <a:gd name="T9" fmla="*/ 89 h 99"/>
              </a:gdLst>
              <a:ahLst/>
              <a:cxnLst>
                <a:cxn ang="0">
                  <a:pos x="T0" y="T1"/>
                </a:cxn>
                <a:cxn ang="0">
                  <a:pos x="T2" y="T3"/>
                </a:cxn>
                <a:cxn ang="0">
                  <a:pos x="T4" y="T5"/>
                </a:cxn>
                <a:cxn ang="0">
                  <a:pos x="T6" y="T7"/>
                </a:cxn>
                <a:cxn ang="0">
                  <a:pos x="T8" y="T9"/>
                </a:cxn>
              </a:cxnLst>
              <a:rect l="0" t="0" r="r" b="b"/>
              <a:pathLst>
                <a:path w="88" h="99">
                  <a:moveTo>
                    <a:pt x="20" y="99"/>
                  </a:moveTo>
                  <a:lnTo>
                    <a:pt x="88" y="13"/>
                  </a:lnTo>
                  <a:lnTo>
                    <a:pt x="72" y="0"/>
                  </a:lnTo>
                  <a:lnTo>
                    <a:pt x="0" y="89"/>
                  </a:lnTo>
                  <a:lnTo>
                    <a:pt x="0" y="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2">
              <a:extLst>
                <a:ext uri="{FF2B5EF4-FFF2-40B4-BE49-F238E27FC236}">
                  <a16:creationId xmlns:a16="http://schemas.microsoft.com/office/drawing/2014/main" id="{A352EAC9-27D3-49CD-A437-A8FFFD481741}"/>
                </a:ext>
              </a:extLst>
            </p:cNvPr>
            <p:cNvSpPr>
              <a:spLocks/>
            </p:cNvSpPr>
            <p:nvPr/>
          </p:nvSpPr>
          <p:spPr bwMode="auto">
            <a:xfrm>
              <a:off x="5630863" y="1846263"/>
              <a:ext cx="288925" cy="407988"/>
            </a:xfrm>
            <a:custGeom>
              <a:avLst/>
              <a:gdLst>
                <a:gd name="T0" fmla="*/ 80 w 110"/>
                <a:gd name="T1" fmla="*/ 156 h 156"/>
                <a:gd name="T2" fmla="*/ 77 w 110"/>
                <a:gd name="T3" fmla="*/ 143 h 156"/>
                <a:gd name="T4" fmla="*/ 92 w 110"/>
                <a:gd name="T5" fmla="*/ 139 h 156"/>
                <a:gd name="T6" fmla="*/ 18 w 110"/>
                <a:gd name="T7" fmla="*/ 20 h 156"/>
                <a:gd name="T8" fmla="*/ 10 w 110"/>
                <a:gd name="T9" fmla="*/ 29 h 156"/>
                <a:gd name="T10" fmla="*/ 0 w 110"/>
                <a:gd name="T11" fmla="*/ 21 h 156"/>
                <a:gd name="T12" fmla="*/ 13 w 110"/>
                <a:gd name="T13" fmla="*/ 6 h 156"/>
                <a:gd name="T14" fmla="*/ 18 w 110"/>
                <a:gd name="T15" fmla="*/ 0 h 156"/>
                <a:gd name="T16" fmla="*/ 23 w 110"/>
                <a:gd name="T17" fmla="*/ 6 h 156"/>
                <a:gd name="T18" fmla="*/ 107 w 110"/>
                <a:gd name="T19" fmla="*/ 140 h 156"/>
                <a:gd name="T20" fmla="*/ 110 w 110"/>
                <a:gd name="T21" fmla="*/ 146 h 156"/>
                <a:gd name="T22" fmla="*/ 103 w 110"/>
                <a:gd name="T23" fmla="*/ 149 h 156"/>
                <a:gd name="T24" fmla="*/ 80 w 110"/>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6">
                  <a:moveTo>
                    <a:pt x="80" y="156"/>
                  </a:moveTo>
                  <a:cubicBezTo>
                    <a:pt x="77" y="143"/>
                    <a:pt x="77" y="143"/>
                    <a:pt x="77" y="143"/>
                  </a:cubicBezTo>
                  <a:cubicBezTo>
                    <a:pt x="82" y="142"/>
                    <a:pt x="87" y="140"/>
                    <a:pt x="92" y="139"/>
                  </a:cubicBezTo>
                  <a:cubicBezTo>
                    <a:pt x="65" y="79"/>
                    <a:pt x="30" y="35"/>
                    <a:pt x="18" y="20"/>
                  </a:cubicBezTo>
                  <a:cubicBezTo>
                    <a:pt x="16" y="22"/>
                    <a:pt x="13" y="25"/>
                    <a:pt x="10" y="29"/>
                  </a:cubicBezTo>
                  <a:cubicBezTo>
                    <a:pt x="0" y="21"/>
                    <a:pt x="0" y="21"/>
                    <a:pt x="0" y="21"/>
                  </a:cubicBezTo>
                  <a:cubicBezTo>
                    <a:pt x="8" y="11"/>
                    <a:pt x="13" y="6"/>
                    <a:pt x="13" y="6"/>
                  </a:cubicBezTo>
                  <a:cubicBezTo>
                    <a:pt x="18" y="0"/>
                    <a:pt x="18" y="0"/>
                    <a:pt x="18" y="0"/>
                  </a:cubicBezTo>
                  <a:cubicBezTo>
                    <a:pt x="23" y="6"/>
                    <a:pt x="23" y="6"/>
                    <a:pt x="23" y="6"/>
                  </a:cubicBezTo>
                  <a:cubicBezTo>
                    <a:pt x="25" y="8"/>
                    <a:pt x="72" y="60"/>
                    <a:pt x="107" y="140"/>
                  </a:cubicBezTo>
                  <a:cubicBezTo>
                    <a:pt x="110" y="146"/>
                    <a:pt x="110" y="146"/>
                    <a:pt x="110" y="146"/>
                  </a:cubicBezTo>
                  <a:cubicBezTo>
                    <a:pt x="103" y="149"/>
                    <a:pt x="103" y="149"/>
                    <a:pt x="103" y="149"/>
                  </a:cubicBezTo>
                  <a:cubicBezTo>
                    <a:pt x="96" y="151"/>
                    <a:pt x="88" y="154"/>
                    <a:pt x="80" y="1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3">
              <a:extLst>
                <a:ext uri="{FF2B5EF4-FFF2-40B4-BE49-F238E27FC236}">
                  <a16:creationId xmlns:a16="http://schemas.microsoft.com/office/drawing/2014/main" id="{13D1BADD-DB87-4953-AD6A-90A665AE7AD6}"/>
                </a:ext>
              </a:extLst>
            </p:cNvPr>
            <p:cNvSpPr>
              <a:spLocks/>
            </p:cNvSpPr>
            <p:nvPr/>
          </p:nvSpPr>
          <p:spPr bwMode="auto">
            <a:xfrm>
              <a:off x="5435601" y="1900238"/>
              <a:ext cx="404813" cy="374650"/>
            </a:xfrm>
            <a:custGeom>
              <a:avLst/>
              <a:gdLst>
                <a:gd name="T0" fmla="*/ 92 w 154"/>
                <a:gd name="T1" fmla="*/ 143 h 143"/>
                <a:gd name="T2" fmla="*/ 7 w 154"/>
                <a:gd name="T3" fmla="*/ 128 h 143"/>
                <a:gd name="T4" fmla="*/ 0 w 154"/>
                <a:gd name="T5" fmla="*/ 125 h 143"/>
                <a:gd name="T6" fmla="*/ 3 w 154"/>
                <a:gd name="T7" fmla="*/ 119 h 143"/>
                <a:gd name="T8" fmla="*/ 74 w 154"/>
                <a:gd name="T9" fmla="*/ 0 h 143"/>
                <a:gd name="T10" fmla="*/ 84 w 154"/>
                <a:gd name="T11" fmla="*/ 8 h 143"/>
                <a:gd name="T12" fmla="*/ 18 w 154"/>
                <a:gd name="T13" fmla="*/ 118 h 143"/>
                <a:gd name="T14" fmla="*/ 92 w 154"/>
                <a:gd name="T15" fmla="*/ 130 h 143"/>
                <a:gd name="T16" fmla="*/ 151 w 154"/>
                <a:gd name="T17" fmla="*/ 122 h 143"/>
                <a:gd name="T18" fmla="*/ 154 w 154"/>
                <a:gd name="T19" fmla="*/ 135 h 143"/>
                <a:gd name="T20" fmla="*/ 92 w 154"/>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43">
                  <a:moveTo>
                    <a:pt x="92" y="143"/>
                  </a:moveTo>
                  <a:cubicBezTo>
                    <a:pt x="63" y="143"/>
                    <a:pt x="34" y="138"/>
                    <a:pt x="7" y="128"/>
                  </a:cubicBezTo>
                  <a:cubicBezTo>
                    <a:pt x="0" y="125"/>
                    <a:pt x="0" y="125"/>
                    <a:pt x="0" y="125"/>
                  </a:cubicBezTo>
                  <a:cubicBezTo>
                    <a:pt x="3" y="119"/>
                    <a:pt x="3" y="119"/>
                    <a:pt x="3" y="119"/>
                  </a:cubicBezTo>
                  <a:cubicBezTo>
                    <a:pt x="27" y="63"/>
                    <a:pt x="58" y="21"/>
                    <a:pt x="74" y="0"/>
                  </a:cubicBezTo>
                  <a:cubicBezTo>
                    <a:pt x="84" y="8"/>
                    <a:pt x="84" y="8"/>
                    <a:pt x="84" y="8"/>
                  </a:cubicBezTo>
                  <a:cubicBezTo>
                    <a:pt x="69" y="27"/>
                    <a:pt x="41" y="67"/>
                    <a:pt x="18" y="118"/>
                  </a:cubicBezTo>
                  <a:cubicBezTo>
                    <a:pt x="42" y="126"/>
                    <a:pt x="67" y="130"/>
                    <a:pt x="92" y="130"/>
                  </a:cubicBezTo>
                  <a:cubicBezTo>
                    <a:pt x="112" y="130"/>
                    <a:pt x="132" y="128"/>
                    <a:pt x="151" y="122"/>
                  </a:cubicBezTo>
                  <a:cubicBezTo>
                    <a:pt x="154" y="135"/>
                    <a:pt x="154" y="135"/>
                    <a:pt x="154" y="135"/>
                  </a:cubicBezTo>
                  <a:cubicBezTo>
                    <a:pt x="134" y="141"/>
                    <a:pt x="113" y="143"/>
                    <a:pt x="92" y="14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4">
              <a:extLst>
                <a:ext uri="{FF2B5EF4-FFF2-40B4-BE49-F238E27FC236}">
                  <a16:creationId xmlns:a16="http://schemas.microsoft.com/office/drawing/2014/main" id="{9E24A897-0339-481F-900E-681EE9CCA954}"/>
                </a:ext>
              </a:extLst>
            </p:cNvPr>
            <p:cNvSpPr>
              <a:spLocks/>
            </p:cNvSpPr>
            <p:nvPr/>
          </p:nvSpPr>
          <p:spPr bwMode="auto">
            <a:xfrm>
              <a:off x="5786438" y="2211388"/>
              <a:ext cx="220663" cy="936625"/>
            </a:xfrm>
            <a:custGeom>
              <a:avLst/>
              <a:gdLst>
                <a:gd name="T0" fmla="*/ 29 w 84"/>
                <a:gd name="T1" fmla="*/ 358 h 358"/>
                <a:gd name="T2" fmla="*/ 0 w 84"/>
                <a:gd name="T3" fmla="*/ 358 h 358"/>
                <a:gd name="T4" fmla="*/ 0 w 84"/>
                <a:gd name="T5" fmla="*/ 345 h 358"/>
                <a:gd name="T6" fmla="*/ 21 w 84"/>
                <a:gd name="T7" fmla="*/ 345 h 358"/>
                <a:gd name="T8" fmla="*/ 71 w 84"/>
                <a:gd name="T9" fmla="*/ 160 h 358"/>
                <a:gd name="T10" fmla="*/ 36 w 84"/>
                <a:gd name="T11" fmla="*/ 5 h 358"/>
                <a:gd name="T12" fmla="*/ 48 w 84"/>
                <a:gd name="T13" fmla="*/ 0 h 358"/>
                <a:gd name="T14" fmla="*/ 84 w 84"/>
                <a:gd name="T15" fmla="*/ 160 h 358"/>
                <a:gd name="T16" fmla="*/ 31 w 84"/>
                <a:gd name="T17" fmla="*/ 355 h 358"/>
                <a:gd name="T18" fmla="*/ 29 w 84"/>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358">
                  <a:moveTo>
                    <a:pt x="29" y="358"/>
                  </a:moveTo>
                  <a:cubicBezTo>
                    <a:pt x="0" y="358"/>
                    <a:pt x="0" y="358"/>
                    <a:pt x="0" y="358"/>
                  </a:cubicBezTo>
                  <a:cubicBezTo>
                    <a:pt x="0" y="345"/>
                    <a:pt x="0" y="345"/>
                    <a:pt x="0" y="345"/>
                  </a:cubicBezTo>
                  <a:cubicBezTo>
                    <a:pt x="21" y="345"/>
                    <a:pt x="21" y="345"/>
                    <a:pt x="21" y="345"/>
                  </a:cubicBezTo>
                  <a:cubicBezTo>
                    <a:pt x="54" y="282"/>
                    <a:pt x="71" y="220"/>
                    <a:pt x="71" y="160"/>
                  </a:cubicBezTo>
                  <a:cubicBezTo>
                    <a:pt x="71" y="110"/>
                    <a:pt x="59" y="58"/>
                    <a:pt x="36" y="5"/>
                  </a:cubicBezTo>
                  <a:cubicBezTo>
                    <a:pt x="48" y="0"/>
                    <a:pt x="48" y="0"/>
                    <a:pt x="48" y="0"/>
                  </a:cubicBezTo>
                  <a:cubicBezTo>
                    <a:pt x="72" y="54"/>
                    <a:pt x="84" y="108"/>
                    <a:pt x="84" y="160"/>
                  </a:cubicBezTo>
                  <a:cubicBezTo>
                    <a:pt x="84" y="223"/>
                    <a:pt x="66" y="289"/>
                    <a:pt x="31" y="355"/>
                  </a:cubicBezTo>
                  <a:lnTo>
                    <a:pt x="29" y="35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5">
              <a:extLst>
                <a:ext uri="{FF2B5EF4-FFF2-40B4-BE49-F238E27FC236}">
                  <a16:creationId xmlns:a16="http://schemas.microsoft.com/office/drawing/2014/main" id="{2A7C9616-DC78-4045-B684-97A83F5C14DD}"/>
                </a:ext>
              </a:extLst>
            </p:cNvPr>
            <p:cNvSpPr>
              <a:spLocks/>
            </p:cNvSpPr>
            <p:nvPr/>
          </p:nvSpPr>
          <p:spPr bwMode="auto">
            <a:xfrm>
              <a:off x="5349876" y="2197101"/>
              <a:ext cx="490538" cy="950913"/>
            </a:xfrm>
            <a:custGeom>
              <a:avLst/>
              <a:gdLst>
                <a:gd name="T0" fmla="*/ 166 w 187"/>
                <a:gd name="T1" fmla="*/ 364 h 364"/>
                <a:gd name="T2" fmla="*/ 55 w 187"/>
                <a:gd name="T3" fmla="*/ 364 h 364"/>
                <a:gd name="T4" fmla="*/ 53 w 187"/>
                <a:gd name="T5" fmla="*/ 361 h 364"/>
                <a:gd name="T6" fmla="*/ 0 w 187"/>
                <a:gd name="T7" fmla="*/ 166 h 364"/>
                <a:gd name="T8" fmla="*/ 36 w 187"/>
                <a:gd name="T9" fmla="*/ 6 h 364"/>
                <a:gd name="T10" fmla="*/ 39 w 187"/>
                <a:gd name="T11" fmla="*/ 0 h 364"/>
                <a:gd name="T12" fmla="*/ 44 w 187"/>
                <a:gd name="T13" fmla="*/ 2 h 364"/>
                <a:gd name="T14" fmla="*/ 125 w 187"/>
                <a:gd name="T15" fmla="*/ 17 h 364"/>
                <a:gd name="T16" fmla="*/ 184 w 187"/>
                <a:gd name="T17" fmla="*/ 9 h 364"/>
                <a:gd name="T18" fmla="*/ 187 w 187"/>
                <a:gd name="T19" fmla="*/ 22 h 364"/>
                <a:gd name="T20" fmla="*/ 125 w 187"/>
                <a:gd name="T21" fmla="*/ 30 h 364"/>
                <a:gd name="T22" fmla="*/ 46 w 187"/>
                <a:gd name="T23" fmla="*/ 17 h 364"/>
                <a:gd name="T24" fmla="*/ 13 w 187"/>
                <a:gd name="T25" fmla="*/ 166 h 364"/>
                <a:gd name="T26" fmla="*/ 63 w 187"/>
                <a:gd name="T27" fmla="*/ 351 h 364"/>
                <a:gd name="T28" fmla="*/ 166 w 187"/>
                <a:gd name="T29" fmla="*/ 351 h 364"/>
                <a:gd name="T30" fmla="*/ 166 w 187"/>
                <a:gd name="T31"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364">
                  <a:moveTo>
                    <a:pt x="166" y="364"/>
                  </a:moveTo>
                  <a:cubicBezTo>
                    <a:pt x="55" y="364"/>
                    <a:pt x="55" y="364"/>
                    <a:pt x="55" y="364"/>
                  </a:cubicBezTo>
                  <a:cubicBezTo>
                    <a:pt x="53" y="361"/>
                    <a:pt x="53" y="361"/>
                    <a:pt x="53" y="361"/>
                  </a:cubicBezTo>
                  <a:cubicBezTo>
                    <a:pt x="18" y="294"/>
                    <a:pt x="0" y="229"/>
                    <a:pt x="0" y="166"/>
                  </a:cubicBezTo>
                  <a:cubicBezTo>
                    <a:pt x="0" y="114"/>
                    <a:pt x="12" y="60"/>
                    <a:pt x="36" y="6"/>
                  </a:cubicBezTo>
                  <a:cubicBezTo>
                    <a:pt x="39" y="0"/>
                    <a:pt x="39" y="0"/>
                    <a:pt x="39" y="0"/>
                  </a:cubicBezTo>
                  <a:cubicBezTo>
                    <a:pt x="44" y="2"/>
                    <a:pt x="44" y="2"/>
                    <a:pt x="44" y="2"/>
                  </a:cubicBezTo>
                  <a:cubicBezTo>
                    <a:pt x="70" y="12"/>
                    <a:pt x="97" y="17"/>
                    <a:pt x="125" y="17"/>
                  </a:cubicBezTo>
                  <a:cubicBezTo>
                    <a:pt x="145" y="17"/>
                    <a:pt x="165" y="15"/>
                    <a:pt x="184" y="9"/>
                  </a:cubicBezTo>
                  <a:cubicBezTo>
                    <a:pt x="187" y="22"/>
                    <a:pt x="187" y="22"/>
                    <a:pt x="187" y="22"/>
                  </a:cubicBezTo>
                  <a:cubicBezTo>
                    <a:pt x="167" y="28"/>
                    <a:pt x="146" y="30"/>
                    <a:pt x="125" y="30"/>
                  </a:cubicBezTo>
                  <a:cubicBezTo>
                    <a:pt x="98" y="30"/>
                    <a:pt x="71" y="26"/>
                    <a:pt x="46" y="17"/>
                  </a:cubicBezTo>
                  <a:cubicBezTo>
                    <a:pt x="24" y="68"/>
                    <a:pt x="13" y="118"/>
                    <a:pt x="13" y="166"/>
                  </a:cubicBezTo>
                  <a:cubicBezTo>
                    <a:pt x="13" y="226"/>
                    <a:pt x="30" y="288"/>
                    <a:pt x="63" y="351"/>
                  </a:cubicBezTo>
                  <a:cubicBezTo>
                    <a:pt x="166" y="351"/>
                    <a:pt x="166" y="351"/>
                    <a:pt x="166" y="351"/>
                  </a:cubicBezTo>
                  <a:lnTo>
                    <a:pt x="166" y="36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
              <a:extLst>
                <a:ext uri="{FF2B5EF4-FFF2-40B4-BE49-F238E27FC236}">
                  <a16:creationId xmlns:a16="http://schemas.microsoft.com/office/drawing/2014/main" id="{3E029321-A088-4A20-94B3-B73EEDCDF326}"/>
                </a:ext>
              </a:extLst>
            </p:cNvPr>
            <p:cNvSpPr>
              <a:spLocks noEditPoints="1"/>
            </p:cNvSpPr>
            <p:nvPr/>
          </p:nvSpPr>
          <p:spPr bwMode="auto">
            <a:xfrm>
              <a:off x="5534026" y="2366963"/>
              <a:ext cx="288925" cy="284163"/>
            </a:xfrm>
            <a:custGeom>
              <a:avLst/>
              <a:gdLst>
                <a:gd name="T0" fmla="*/ 55 w 110"/>
                <a:gd name="T1" fmla="*/ 109 h 109"/>
                <a:gd name="T2" fmla="*/ 0 w 110"/>
                <a:gd name="T3" fmla="*/ 54 h 109"/>
                <a:gd name="T4" fmla="*/ 55 w 110"/>
                <a:gd name="T5" fmla="*/ 0 h 109"/>
                <a:gd name="T6" fmla="*/ 110 w 110"/>
                <a:gd name="T7" fmla="*/ 54 h 109"/>
                <a:gd name="T8" fmla="*/ 55 w 110"/>
                <a:gd name="T9" fmla="*/ 109 h 109"/>
                <a:gd name="T10" fmla="*/ 55 w 110"/>
                <a:gd name="T11" fmla="*/ 13 h 109"/>
                <a:gd name="T12" fmla="*/ 13 w 110"/>
                <a:gd name="T13" fmla="*/ 54 h 109"/>
                <a:gd name="T14" fmla="*/ 55 w 110"/>
                <a:gd name="T15" fmla="*/ 96 h 109"/>
                <a:gd name="T16" fmla="*/ 97 w 110"/>
                <a:gd name="T17" fmla="*/ 54 h 109"/>
                <a:gd name="T18" fmla="*/ 55 w 110"/>
                <a:gd name="T19"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9">
                  <a:moveTo>
                    <a:pt x="55" y="109"/>
                  </a:moveTo>
                  <a:cubicBezTo>
                    <a:pt x="25" y="109"/>
                    <a:pt x="0" y="84"/>
                    <a:pt x="0" y="54"/>
                  </a:cubicBezTo>
                  <a:cubicBezTo>
                    <a:pt x="0" y="24"/>
                    <a:pt x="25" y="0"/>
                    <a:pt x="55" y="0"/>
                  </a:cubicBezTo>
                  <a:cubicBezTo>
                    <a:pt x="85" y="0"/>
                    <a:pt x="110" y="24"/>
                    <a:pt x="110" y="54"/>
                  </a:cubicBezTo>
                  <a:cubicBezTo>
                    <a:pt x="110" y="84"/>
                    <a:pt x="85" y="109"/>
                    <a:pt x="55" y="109"/>
                  </a:cubicBezTo>
                  <a:close/>
                  <a:moveTo>
                    <a:pt x="55" y="13"/>
                  </a:moveTo>
                  <a:cubicBezTo>
                    <a:pt x="32" y="13"/>
                    <a:pt x="13" y="31"/>
                    <a:pt x="13" y="54"/>
                  </a:cubicBezTo>
                  <a:cubicBezTo>
                    <a:pt x="13" y="77"/>
                    <a:pt x="32" y="96"/>
                    <a:pt x="55" y="96"/>
                  </a:cubicBezTo>
                  <a:cubicBezTo>
                    <a:pt x="78" y="96"/>
                    <a:pt x="97" y="77"/>
                    <a:pt x="97" y="54"/>
                  </a:cubicBezTo>
                  <a:cubicBezTo>
                    <a:pt x="97" y="31"/>
                    <a:pt x="78" y="13"/>
                    <a:pt x="55" y="1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7">
              <a:extLst>
                <a:ext uri="{FF2B5EF4-FFF2-40B4-BE49-F238E27FC236}">
                  <a16:creationId xmlns:a16="http://schemas.microsoft.com/office/drawing/2014/main" id="{9C268A2E-0E3A-4CA8-8258-C2DF93D7D8EE}"/>
                </a:ext>
              </a:extLst>
            </p:cNvPr>
            <p:cNvSpPr>
              <a:spLocks noChangeArrowheads="1"/>
            </p:cNvSpPr>
            <p:nvPr/>
          </p:nvSpPr>
          <p:spPr bwMode="auto">
            <a:xfrm>
              <a:off x="5659438" y="2797176"/>
              <a:ext cx="34925" cy="5635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8">
              <a:extLst>
                <a:ext uri="{FF2B5EF4-FFF2-40B4-BE49-F238E27FC236}">
                  <a16:creationId xmlns:a16="http://schemas.microsoft.com/office/drawing/2014/main" id="{8EE951AC-A3E9-45EA-9A41-8902C2B1A4A1}"/>
                </a:ext>
              </a:extLst>
            </p:cNvPr>
            <p:cNvSpPr>
              <a:spLocks noChangeArrowheads="1"/>
            </p:cNvSpPr>
            <p:nvPr/>
          </p:nvSpPr>
          <p:spPr bwMode="auto">
            <a:xfrm>
              <a:off x="6453188" y="1851026"/>
              <a:ext cx="34925" cy="15271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9">
              <a:extLst>
                <a:ext uri="{FF2B5EF4-FFF2-40B4-BE49-F238E27FC236}">
                  <a16:creationId xmlns:a16="http://schemas.microsoft.com/office/drawing/2014/main" id="{9540957D-C91D-4176-BE7E-288FAFA7E14E}"/>
                </a:ext>
              </a:extLst>
            </p:cNvPr>
            <p:cNvSpPr>
              <a:spLocks noChangeArrowheads="1"/>
            </p:cNvSpPr>
            <p:nvPr/>
          </p:nvSpPr>
          <p:spPr bwMode="auto">
            <a:xfrm>
              <a:off x="6419851" y="3362326"/>
              <a:ext cx="101600" cy="349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0">
              <a:extLst>
                <a:ext uri="{FF2B5EF4-FFF2-40B4-BE49-F238E27FC236}">
                  <a16:creationId xmlns:a16="http://schemas.microsoft.com/office/drawing/2014/main" id="{001C64D2-4D3E-4EA6-9083-2C5364031E8C}"/>
                </a:ext>
              </a:extLst>
            </p:cNvPr>
            <p:cNvSpPr>
              <a:spLocks noChangeArrowheads="1"/>
            </p:cNvSpPr>
            <p:nvPr/>
          </p:nvSpPr>
          <p:spPr bwMode="auto">
            <a:xfrm>
              <a:off x="6419851" y="1835151"/>
              <a:ext cx="101600" cy="349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21">
              <a:extLst>
                <a:ext uri="{FF2B5EF4-FFF2-40B4-BE49-F238E27FC236}">
                  <a16:creationId xmlns:a16="http://schemas.microsoft.com/office/drawing/2014/main" id="{54D94425-6190-4A77-92C3-F46A4B539841}"/>
                </a:ext>
              </a:extLst>
            </p:cNvPr>
            <p:cNvSpPr>
              <a:spLocks noChangeArrowheads="1"/>
            </p:cNvSpPr>
            <p:nvPr/>
          </p:nvSpPr>
          <p:spPr bwMode="auto">
            <a:xfrm>
              <a:off x="6419851" y="2141538"/>
              <a:ext cx="101600" cy="333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2">
              <a:extLst>
                <a:ext uri="{FF2B5EF4-FFF2-40B4-BE49-F238E27FC236}">
                  <a16:creationId xmlns:a16="http://schemas.microsoft.com/office/drawing/2014/main" id="{6170CC48-D0BA-402E-8822-A4D8CE03C320}"/>
                </a:ext>
              </a:extLst>
            </p:cNvPr>
            <p:cNvSpPr>
              <a:spLocks noChangeArrowheads="1"/>
            </p:cNvSpPr>
            <p:nvPr/>
          </p:nvSpPr>
          <p:spPr bwMode="auto">
            <a:xfrm>
              <a:off x="6419851" y="2447926"/>
              <a:ext cx="101600" cy="333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3">
              <a:extLst>
                <a:ext uri="{FF2B5EF4-FFF2-40B4-BE49-F238E27FC236}">
                  <a16:creationId xmlns:a16="http://schemas.microsoft.com/office/drawing/2014/main" id="{BA71FE46-DBA1-45C6-BD9D-F2309B32BC86}"/>
                </a:ext>
              </a:extLst>
            </p:cNvPr>
            <p:cNvSpPr>
              <a:spLocks noChangeArrowheads="1"/>
            </p:cNvSpPr>
            <p:nvPr/>
          </p:nvSpPr>
          <p:spPr bwMode="auto">
            <a:xfrm>
              <a:off x="6419851" y="2751138"/>
              <a:ext cx="101600" cy="333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4">
              <a:extLst>
                <a:ext uri="{FF2B5EF4-FFF2-40B4-BE49-F238E27FC236}">
                  <a16:creationId xmlns:a16="http://schemas.microsoft.com/office/drawing/2014/main" id="{89F74EA7-44DC-4AA8-836C-8CA637D39396}"/>
                </a:ext>
              </a:extLst>
            </p:cNvPr>
            <p:cNvSpPr>
              <a:spLocks noChangeArrowheads="1"/>
            </p:cNvSpPr>
            <p:nvPr/>
          </p:nvSpPr>
          <p:spPr bwMode="auto">
            <a:xfrm>
              <a:off x="6419851" y="3057526"/>
              <a:ext cx="101600" cy="333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5">
              <a:extLst>
                <a:ext uri="{FF2B5EF4-FFF2-40B4-BE49-F238E27FC236}">
                  <a16:creationId xmlns:a16="http://schemas.microsoft.com/office/drawing/2014/main" id="{FEE109A6-4C28-48B3-9DE5-5D33DC7F1189}"/>
                </a:ext>
              </a:extLst>
            </p:cNvPr>
            <p:cNvSpPr>
              <a:spLocks noChangeArrowheads="1"/>
            </p:cNvSpPr>
            <p:nvPr/>
          </p:nvSpPr>
          <p:spPr bwMode="auto">
            <a:xfrm>
              <a:off x="4810126" y="3514726"/>
              <a:ext cx="2100263" cy="128588"/>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6">
              <a:extLst>
                <a:ext uri="{FF2B5EF4-FFF2-40B4-BE49-F238E27FC236}">
                  <a16:creationId xmlns:a16="http://schemas.microsoft.com/office/drawing/2014/main" id="{457A10AB-C2E5-4917-947A-05E6CC66EA25}"/>
                </a:ext>
              </a:extLst>
            </p:cNvPr>
            <p:cNvSpPr>
              <a:spLocks/>
            </p:cNvSpPr>
            <p:nvPr/>
          </p:nvSpPr>
          <p:spPr bwMode="auto">
            <a:xfrm>
              <a:off x="4529138" y="2505076"/>
              <a:ext cx="404813" cy="528638"/>
            </a:xfrm>
            <a:custGeom>
              <a:avLst/>
              <a:gdLst>
                <a:gd name="T0" fmla="*/ 115 w 255"/>
                <a:gd name="T1" fmla="*/ 333 h 333"/>
                <a:gd name="T2" fmla="*/ 255 w 255"/>
                <a:gd name="T3" fmla="*/ 298 h 333"/>
                <a:gd name="T4" fmla="*/ 179 w 255"/>
                <a:gd name="T5" fmla="*/ 0 h 333"/>
                <a:gd name="T6" fmla="*/ 0 w 255"/>
                <a:gd name="T7" fmla="*/ 39 h 333"/>
                <a:gd name="T8" fmla="*/ 115 w 255"/>
                <a:gd name="T9" fmla="*/ 333 h 333"/>
              </a:gdLst>
              <a:ahLst/>
              <a:cxnLst>
                <a:cxn ang="0">
                  <a:pos x="T0" y="T1"/>
                </a:cxn>
                <a:cxn ang="0">
                  <a:pos x="T2" y="T3"/>
                </a:cxn>
                <a:cxn ang="0">
                  <a:pos x="T4" y="T5"/>
                </a:cxn>
                <a:cxn ang="0">
                  <a:pos x="T6" y="T7"/>
                </a:cxn>
                <a:cxn ang="0">
                  <a:pos x="T8" y="T9"/>
                </a:cxn>
              </a:cxnLst>
              <a:rect l="0" t="0" r="r" b="b"/>
              <a:pathLst>
                <a:path w="255" h="333">
                  <a:moveTo>
                    <a:pt x="115" y="333"/>
                  </a:moveTo>
                  <a:lnTo>
                    <a:pt x="255" y="298"/>
                  </a:lnTo>
                  <a:lnTo>
                    <a:pt x="179" y="0"/>
                  </a:lnTo>
                  <a:lnTo>
                    <a:pt x="0" y="39"/>
                  </a:lnTo>
                  <a:lnTo>
                    <a:pt x="115" y="33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7">
              <a:extLst>
                <a:ext uri="{FF2B5EF4-FFF2-40B4-BE49-F238E27FC236}">
                  <a16:creationId xmlns:a16="http://schemas.microsoft.com/office/drawing/2014/main" id="{A660D30D-59F3-46DF-9F68-A1E6B11427F2}"/>
                </a:ext>
              </a:extLst>
            </p:cNvPr>
            <p:cNvSpPr>
              <a:spLocks/>
            </p:cNvSpPr>
            <p:nvPr/>
          </p:nvSpPr>
          <p:spPr bwMode="auto">
            <a:xfrm>
              <a:off x="4508501" y="2371726"/>
              <a:ext cx="320675" cy="319088"/>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8">
              <a:extLst>
                <a:ext uri="{FF2B5EF4-FFF2-40B4-BE49-F238E27FC236}">
                  <a16:creationId xmlns:a16="http://schemas.microsoft.com/office/drawing/2014/main" id="{710739FC-1292-4576-B980-28C55A410D8C}"/>
                </a:ext>
              </a:extLst>
            </p:cNvPr>
            <p:cNvSpPr>
              <a:spLocks/>
            </p:cNvSpPr>
            <p:nvPr/>
          </p:nvSpPr>
          <p:spPr bwMode="auto">
            <a:xfrm>
              <a:off x="5108576" y="3154363"/>
              <a:ext cx="461963" cy="363538"/>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9">
              <a:extLst>
                <a:ext uri="{FF2B5EF4-FFF2-40B4-BE49-F238E27FC236}">
                  <a16:creationId xmlns:a16="http://schemas.microsoft.com/office/drawing/2014/main" id="{0C7B9D2B-B180-4632-859C-CC68E1DC20B1}"/>
                </a:ext>
              </a:extLst>
            </p:cNvPr>
            <p:cNvSpPr>
              <a:spLocks/>
            </p:cNvSpPr>
            <p:nvPr/>
          </p:nvSpPr>
          <p:spPr bwMode="auto">
            <a:xfrm>
              <a:off x="4695826" y="2876551"/>
              <a:ext cx="260350" cy="26193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0">
              <a:extLst>
                <a:ext uri="{FF2B5EF4-FFF2-40B4-BE49-F238E27FC236}">
                  <a16:creationId xmlns:a16="http://schemas.microsoft.com/office/drawing/2014/main" id="{1CACF48A-25B5-4B06-8327-CB3B2A346CC2}"/>
                </a:ext>
              </a:extLst>
            </p:cNvPr>
            <p:cNvSpPr>
              <a:spLocks/>
            </p:cNvSpPr>
            <p:nvPr/>
          </p:nvSpPr>
          <p:spPr bwMode="auto">
            <a:xfrm>
              <a:off x="4756151" y="2916238"/>
              <a:ext cx="538163" cy="498475"/>
            </a:xfrm>
            <a:custGeom>
              <a:avLst/>
              <a:gdLst>
                <a:gd name="T0" fmla="*/ 265 w 339"/>
                <a:gd name="T1" fmla="*/ 314 h 314"/>
                <a:gd name="T2" fmla="*/ 339 w 339"/>
                <a:gd name="T3" fmla="*/ 219 h 314"/>
                <a:gd name="T4" fmla="*/ 89 w 339"/>
                <a:gd name="T5" fmla="*/ 0 h 314"/>
                <a:gd name="T6" fmla="*/ 0 w 339"/>
                <a:gd name="T7" fmla="*/ 115 h 314"/>
                <a:gd name="T8" fmla="*/ 265 w 339"/>
                <a:gd name="T9" fmla="*/ 314 h 314"/>
              </a:gdLst>
              <a:ahLst/>
              <a:cxnLst>
                <a:cxn ang="0">
                  <a:pos x="T0" y="T1"/>
                </a:cxn>
                <a:cxn ang="0">
                  <a:pos x="T2" y="T3"/>
                </a:cxn>
                <a:cxn ang="0">
                  <a:pos x="T4" y="T5"/>
                </a:cxn>
                <a:cxn ang="0">
                  <a:pos x="T6" y="T7"/>
                </a:cxn>
                <a:cxn ang="0">
                  <a:pos x="T8" y="T9"/>
                </a:cxn>
              </a:cxnLst>
              <a:rect l="0" t="0" r="r" b="b"/>
              <a:pathLst>
                <a:path w="339" h="314">
                  <a:moveTo>
                    <a:pt x="265" y="314"/>
                  </a:moveTo>
                  <a:lnTo>
                    <a:pt x="339" y="219"/>
                  </a:lnTo>
                  <a:lnTo>
                    <a:pt x="89" y="0"/>
                  </a:lnTo>
                  <a:lnTo>
                    <a:pt x="0" y="115"/>
                  </a:lnTo>
                  <a:lnTo>
                    <a:pt x="265" y="31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31">
              <a:extLst>
                <a:ext uri="{FF2B5EF4-FFF2-40B4-BE49-F238E27FC236}">
                  <a16:creationId xmlns:a16="http://schemas.microsoft.com/office/drawing/2014/main" id="{287F86C0-8946-4DC5-A447-02E7FD0A87D7}"/>
                </a:ext>
              </a:extLst>
            </p:cNvPr>
            <p:cNvSpPr>
              <a:spLocks/>
            </p:cNvSpPr>
            <p:nvPr/>
          </p:nvSpPr>
          <p:spPr bwMode="auto">
            <a:xfrm>
              <a:off x="4957763" y="2730501"/>
              <a:ext cx="207963" cy="182563"/>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Line 132">
              <a:extLst>
                <a:ext uri="{FF2B5EF4-FFF2-40B4-BE49-F238E27FC236}">
                  <a16:creationId xmlns:a16="http://schemas.microsoft.com/office/drawing/2014/main" id="{DF8139B5-5CDB-4C4C-A053-8855595AE240}"/>
                </a:ext>
              </a:extLst>
            </p:cNvPr>
            <p:cNvSpPr>
              <a:spLocks noChangeShapeType="1"/>
            </p:cNvSpPr>
            <p:nvPr/>
          </p:nvSpPr>
          <p:spPr bwMode="auto">
            <a:xfrm flipH="1" flipV="1">
              <a:off x="4970463" y="2760663"/>
              <a:ext cx="236538" cy="79375"/>
            </a:xfrm>
            <a:prstGeom prst="line">
              <a:avLst/>
            </a:prstGeom>
            <a:noFill/>
            <a:ln w="301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133">
              <a:extLst>
                <a:ext uri="{FF2B5EF4-FFF2-40B4-BE49-F238E27FC236}">
                  <a16:creationId xmlns:a16="http://schemas.microsoft.com/office/drawing/2014/main" id="{C6289E5A-E47A-4DF5-8C41-FAA281FD26A1}"/>
                </a:ext>
              </a:extLst>
            </p:cNvPr>
            <p:cNvSpPr>
              <a:spLocks/>
            </p:cNvSpPr>
            <p:nvPr/>
          </p:nvSpPr>
          <p:spPr bwMode="auto">
            <a:xfrm>
              <a:off x="5205413" y="2827338"/>
              <a:ext cx="36513" cy="33338"/>
            </a:xfrm>
            <a:custGeom>
              <a:avLst/>
              <a:gdLst>
                <a:gd name="T0" fmla="*/ 20 w 23"/>
                <a:gd name="T1" fmla="*/ 21 h 21"/>
                <a:gd name="T2" fmla="*/ 0 w 23"/>
                <a:gd name="T3" fmla="*/ 18 h 21"/>
                <a:gd name="T4" fmla="*/ 5 w 23"/>
                <a:gd name="T5" fmla="*/ 0 h 21"/>
                <a:gd name="T6" fmla="*/ 23 w 23"/>
                <a:gd name="T7" fmla="*/ 9 h 21"/>
                <a:gd name="T8" fmla="*/ 20 w 23"/>
                <a:gd name="T9" fmla="*/ 21 h 21"/>
              </a:gdLst>
              <a:ahLst/>
              <a:cxnLst>
                <a:cxn ang="0">
                  <a:pos x="T0" y="T1"/>
                </a:cxn>
                <a:cxn ang="0">
                  <a:pos x="T2" y="T3"/>
                </a:cxn>
                <a:cxn ang="0">
                  <a:pos x="T4" y="T5"/>
                </a:cxn>
                <a:cxn ang="0">
                  <a:pos x="T6" y="T7"/>
                </a:cxn>
                <a:cxn ang="0">
                  <a:pos x="T8" y="T9"/>
                </a:cxn>
              </a:cxnLst>
              <a:rect l="0" t="0" r="r" b="b"/>
              <a:pathLst>
                <a:path w="23" h="21">
                  <a:moveTo>
                    <a:pt x="20" y="21"/>
                  </a:moveTo>
                  <a:lnTo>
                    <a:pt x="0" y="18"/>
                  </a:lnTo>
                  <a:lnTo>
                    <a:pt x="5" y="0"/>
                  </a:lnTo>
                  <a:lnTo>
                    <a:pt x="23" y="9"/>
                  </a:lnTo>
                  <a:lnTo>
                    <a:pt x="20" y="2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4">
              <a:extLst>
                <a:ext uri="{FF2B5EF4-FFF2-40B4-BE49-F238E27FC236}">
                  <a16:creationId xmlns:a16="http://schemas.microsoft.com/office/drawing/2014/main" id="{1741E636-72D7-4B8B-A976-D810FBDADB7E}"/>
                </a:ext>
              </a:extLst>
            </p:cNvPr>
            <p:cNvSpPr>
              <a:spLocks/>
            </p:cNvSpPr>
            <p:nvPr/>
          </p:nvSpPr>
          <p:spPr bwMode="auto">
            <a:xfrm>
              <a:off x="4781551" y="2828926"/>
              <a:ext cx="288925" cy="214313"/>
            </a:xfrm>
            <a:custGeom>
              <a:avLst/>
              <a:gdLst>
                <a:gd name="T0" fmla="*/ 154 w 182"/>
                <a:gd name="T1" fmla="*/ 0 h 135"/>
                <a:gd name="T2" fmla="*/ 0 w 182"/>
                <a:gd name="T3" fmla="*/ 32 h 135"/>
                <a:gd name="T4" fmla="*/ 13 w 182"/>
                <a:gd name="T5" fmla="*/ 135 h 135"/>
                <a:gd name="T6" fmla="*/ 182 w 182"/>
                <a:gd name="T7" fmla="*/ 84 h 135"/>
                <a:gd name="T8" fmla="*/ 154 w 182"/>
                <a:gd name="T9" fmla="*/ 0 h 135"/>
              </a:gdLst>
              <a:ahLst/>
              <a:cxnLst>
                <a:cxn ang="0">
                  <a:pos x="T0" y="T1"/>
                </a:cxn>
                <a:cxn ang="0">
                  <a:pos x="T2" y="T3"/>
                </a:cxn>
                <a:cxn ang="0">
                  <a:pos x="T4" y="T5"/>
                </a:cxn>
                <a:cxn ang="0">
                  <a:pos x="T6" y="T7"/>
                </a:cxn>
                <a:cxn ang="0">
                  <a:pos x="T8" y="T9"/>
                </a:cxn>
              </a:cxnLst>
              <a:rect l="0" t="0" r="r" b="b"/>
              <a:pathLst>
                <a:path w="182" h="135">
                  <a:moveTo>
                    <a:pt x="154" y="0"/>
                  </a:moveTo>
                  <a:lnTo>
                    <a:pt x="0" y="32"/>
                  </a:lnTo>
                  <a:lnTo>
                    <a:pt x="13" y="135"/>
                  </a:lnTo>
                  <a:lnTo>
                    <a:pt x="182" y="84"/>
                  </a:lnTo>
                  <a:lnTo>
                    <a:pt x="154"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5">
              <a:extLst>
                <a:ext uri="{FF2B5EF4-FFF2-40B4-BE49-F238E27FC236}">
                  <a16:creationId xmlns:a16="http://schemas.microsoft.com/office/drawing/2014/main" id="{8F03664D-DDF8-4523-9D50-80E042A6A8DE}"/>
                </a:ext>
              </a:extLst>
            </p:cNvPr>
            <p:cNvSpPr>
              <a:spLocks/>
            </p:cNvSpPr>
            <p:nvPr/>
          </p:nvSpPr>
          <p:spPr bwMode="auto">
            <a:xfrm>
              <a:off x="4781551" y="2828926"/>
              <a:ext cx="288925" cy="214313"/>
            </a:xfrm>
            <a:custGeom>
              <a:avLst/>
              <a:gdLst>
                <a:gd name="T0" fmla="*/ 154 w 182"/>
                <a:gd name="T1" fmla="*/ 0 h 135"/>
                <a:gd name="T2" fmla="*/ 0 w 182"/>
                <a:gd name="T3" fmla="*/ 32 h 135"/>
                <a:gd name="T4" fmla="*/ 13 w 182"/>
                <a:gd name="T5" fmla="*/ 135 h 135"/>
                <a:gd name="T6" fmla="*/ 182 w 182"/>
                <a:gd name="T7" fmla="*/ 84 h 135"/>
              </a:gdLst>
              <a:ahLst/>
              <a:cxnLst>
                <a:cxn ang="0">
                  <a:pos x="T0" y="T1"/>
                </a:cxn>
                <a:cxn ang="0">
                  <a:pos x="T2" y="T3"/>
                </a:cxn>
                <a:cxn ang="0">
                  <a:pos x="T4" y="T5"/>
                </a:cxn>
                <a:cxn ang="0">
                  <a:pos x="T6" y="T7"/>
                </a:cxn>
              </a:cxnLst>
              <a:rect l="0" t="0" r="r" b="b"/>
              <a:pathLst>
                <a:path w="182" h="135">
                  <a:moveTo>
                    <a:pt x="154" y="0"/>
                  </a:moveTo>
                  <a:lnTo>
                    <a:pt x="0" y="32"/>
                  </a:lnTo>
                  <a:lnTo>
                    <a:pt x="13" y="135"/>
                  </a:lnTo>
                  <a:lnTo>
                    <a:pt x="182"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3">
              <a:extLst>
                <a:ext uri="{FF2B5EF4-FFF2-40B4-BE49-F238E27FC236}">
                  <a16:creationId xmlns:a16="http://schemas.microsoft.com/office/drawing/2014/main" id="{371E7A2F-00F9-4FD1-948E-7E5C4B5D5F39}"/>
                </a:ext>
              </a:extLst>
            </p:cNvPr>
            <p:cNvSpPr>
              <a:spLocks/>
            </p:cNvSpPr>
            <p:nvPr/>
          </p:nvSpPr>
          <p:spPr bwMode="auto">
            <a:xfrm>
              <a:off x="4271963" y="3457576"/>
              <a:ext cx="317500" cy="728663"/>
            </a:xfrm>
            <a:custGeom>
              <a:avLst/>
              <a:gdLst>
                <a:gd name="T0" fmla="*/ 174 w 200"/>
                <a:gd name="T1" fmla="*/ 459 h 459"/>
                <a:gd name="T2" fmla="*/ 5 w 200"/>
                <a:gd name="T3" fmla="*/ 454 h 459"/>
                <a:gd name="T4" fmla="*/ 0 w 200"/>
                <a:gd name="T5" fmla="*/ 0 h 459"/>
                <a:gd name="T6" fmla="*/ 200 w 200"/>
                <a:gd name="T7" fmla="*/ 5 h 459"/>
                <a:gd name="T8" fmla="*/ 174 w 200"/>
                <a:gd name="T9" fmla="*/ 459 h 459"/>
              </a:gdLst>
              <a:ahLst/>
              <a:cxnLst>
                <a:cxn ang="0">
                  <a:pos x="T0" y="T1"/>
                </a:cxn>
                <a:cxn ang="0">
                  <a:pos x="T2" y="T3"/>
                </a:cxn>
                <a:cxn ang="0">
                  <a:pos x="T4" y="T5"/>
                </a:cxn>
                <a:cxn ang="0">
                  <a:pos x="T6" y="T7"/>
                </a:cxn>
                <a:cxn ang="0">
                  <a:pos x="T8" y="T9"/>
                </a:cxn>
              </a:cxnLst>
              <a:rect l="0" t="0" r="r" b="b"/>
              <a:pathLst>
                <a:path w="200" h="459">
                  <a:moveTo>
                    <a:pt x="174" y="459"/>
                  </a:moveTo>
                  <a:lnTo>
                    <a:pt x="5" y="454"/>
                  </a:lnTo>
                  <a:lnTo>
                    <a:pt x="0" y="0"/>
                  </a:lnTo>
                  <a:lnTo>
                    <a:pt x="200" y="5"/>
                  </a:lnTo>
                  <a:lnTo>
                    <a:pt x="174" y="459"/>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4">
              <a:extLst>
                <a:ext uri="{FF2B5EF4-FFF2-40B4-BE49-F238E27FC236}">
                  <a16:creationId xmlns:a16="http://schemas.microsoft.com/office/drawing/2014/main" id="{5C8F51F2-3C6E-4B4A-A023-CFC25BE15B30}"/>
                </a:ext>
              </a:extLst>
            </p:cNvPr>
            <p:cNvSpPr>
              <a:spLocks/>
            </p:cNvSpPr>
            <p:nvPr/>
          </p:nvSpPr>
          <p:spPr bwMode="auto">
            <a:xfrm>
              <a:off x="4503738" y="3451226"/>
              <a:ext cx="382588" cy="738188"/>
            </a:xfrm>
            <a:custGeom>
              <a:avLst/>
              <a:gdLst>
                <a:gd name="T0" fmla="*/ 241 w 241"/>
                <a:gd name="T1" fmla="*/ 455 h 465"/>
                <a:gd name="T2" fmla="*/ 73 w 241"/>
                <a:gd name="T3" fmla="*/ 465 h 465"/>
                <a:gd name="T4" fmla="*/ 0 w 241"/>
                <a:gd name="T5" fmla="*/ 12 h 465"/>
                <a:gd name="T6" fmla="*/ 203 w 241"/>
                <a:gd name="T7" fmla="*/ 0 h 465"/>
                <a:gd name="T8" fmla="*/ 241 w 241"/>
                <a:gd name="T9" fmla="*/ 455 h 465"/>
              </a:gdLst>
              <a:ahLst/>
              <a:cxnLst>
                <a:cxn ang="0">
                  <a:pos x="T0" y="T1"/>
                </a:cxn>
                <a:cxn ang="0">
                  <a:pos x="T2" y="T3"/>
                </a:cxn>
                <a:cxn ang="0">
                  <a:pos x="T4" y="T5"/>
                </a:cxn>
                <a:cxn ang="0">
                  <a:pos x="T6" y="T7"/>
                </a:cxn>
                <a:cxn ang="0">
                  <a:pos x="T8" y="T9"/>
                </a:cxn>
              </a:cxnLst>
              <a:rect l="0" t="0" r="r" b="b"/>
              <a:pathLst>
                <a:path w="241" h="465">
                  <a:moveTo>
                    <a:pt x="241" y="455"/>
                  </a:moveTo>
                  <a:lnTo>
                    <a:pt x="73" y="465"/>
                  </a:lnTo>
                  <a:lnTo>
                    <a:pt x="0" y="12"/>
                  </a:lnTo>
                  <a:lnTo>
                    <a:pt x="203" y="0"/>
                  </a:lnTo>
                  <a:lnTo>
                    <a:pt x="241" y="455"/>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5">
              <a:extLst>
                <a:ext uri="{FF2B5EF4-FFF2-40B4-BE49-F238E27FC236}">
                  <a16:creationId xmlns:a16="http://schemas.microsoft.com/office/drawing/2014/main" id="{71D41DE3-F570-4271-BBC0-2FADDE31156B}"/>
                </a:ext>
              </a:extLst>
            </p:cNvPr>
            <p:cNvSpPr>
              <a:spLocks/>
            </p:cNvSpPr>
            <p:nvPr/>
          </p:nvSpPr>
          <p:spPr bwMode="auto">
            <a:xfrm>
              <a:off x="4156076" y="4824413"/>
              <a:ext cx="192088" cy="206375"/>
            </a:xfrm>
            <a:custGeom>
              <a:avLst/>
              <a:gdLst>
                <a:gd name="T0" fmla="*/ 0 w 121"/>
                <a:gd name="T1" fmla="*/ 117 h 130"/>
                <a:gd name="T2" fmla="*/ 106 w 121"/>
                <a:gd name="T3" fmla="*/ 130 h 130"/>
                <a:gd name="T4" fmla="*/ 121 w 121"/>
                <a:gd name="T5" fmla="*/ 14 h 130"/>
                <a:gd name="T6" fmla="*/ 22 w 121"/>
                <a:gd name="T7" fmla="*/ 0 h 130"/>
                <a:gd name="T8" fmla="*/ 0 w 121"/>
                <a:gd name="T9" fmla="*/ 117 h 130"/>
              </a:gdLst>
              <a:ahLst/>
              <a:cxnLst>
                <a:cxn ang="0">
                  <a:pos x="T0" y="T1"/>
                </a:cxn>
                <a:cxn ang="0">
                  <a:pos x="T2" y="T3"/>
                </a:cxn>
                <a:cxn ang="0">
                  <a:pos x="T4" y="T5"/>
                </a:cxn>
                <a:cxn ang="0">
                  <a:pos x="T6" y="T7"/>
                </a:cxn>
                <a:cxn ang="0">
                  <a:pos x="T8" y="T9"/>
                </a:cxn>
              </a:cxnLst>
              <a:rect l="0" t="0" r="r" b="b"/>
              <a:pathLst>
                <a:path w="121" h="130">
                  <a:moveTo>
                    <a:pt x="0" y="117"/>
                  </a:moveTo>
                  <a:lnTo>
                    <a:pt x="106" y="130"/>
                  </a:lnTo>
                  <a:lnTo>
                    <a:pt x="121" y="14"/>
                  </a:lnTo>
                  <a:lnTo>
                    <a:pt x="22" y="0"/>
                  </a:lnTo>
                  <a:lnTo>
                    <a:pt x="0" y="11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6">
              <a:extLst>
                <a:ext uri="{FF2B5EF4-FFF2-40B4-BE49-F238E27FC236}">
                  <a16:creationId xmlns:a16="http://schemas.microsoft.com/office/drawing/2014/main" id="{3D6F3849-646A-4BBF-B842-EF6B79D6CF31}"/>
                </a:ext>
              </a:extLst>
            </p:cNvPr>
            <p:cNvSpPr>
              <a:spLocks/>
            </p:cNvSpPr>
            <p:nvPr/>
          </p:nvSpPr>
          <p:spPr bwMode="auto">
            <a:xfrm>
              <a:off x="4127501" y="4940301"/>
              <a:ext cx="492125" cy="231775"/>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57">
              <a:extLst>
                <a:ext uri="{FF2B5EF4-FFF2-40B4-BE49-F238E27FC236}">
                  <a16:creationId xmlns:a16="http://schemas.microsoft.com/office/drawing/2014/main" id="{A9DB2EFF-54D0-4217-ADB0-BE16380F5B5D}"/>
                </a:ext>
              </a:extLst>
            </p:cNvPr>
            <p:cNvSpPr>
              <a:spLocks/>
            </p:cNvSpPr>
            <p:nvPr/>
          </p:nvSpPr>
          <p:spPr bwMode="auto">
            <a:xfrm>
              <a:off x="4271963" y="4043363"/>
              <a:ext cx="284163" cy="282575"/>
            </a:xfrm>
            <a:custGeom>
              <a:avLst/>
              <a:gdLst>
                <a:gd name="T0" fmla="*/ 3 w 108"/>
                <a:gd name="T1" fmla="*/ 47 h 108"/>
                <a:gd name="T2" fmla="*/ 60 w 108"/>
                <a:gd name="T3" fmla="*/ 3 h 108"/>
                <a:gd name="T4" fmla="*/ 105 w 108"/>
                <a:gd name="T5" fmla="*/ 60 h 108"/>
                <a:gd name="T6" fmla="*/ 48 w 108"/>
                <a:gd name="T7" fmla="*/ 104 h 108"/>
                <a:gd name="T8" fmla="*/ 3 w 108"/>
                <a:gd name="T9" fmla="*/ 47 h 108"/>
              </a:gdLst>
              <a:ahLst/>
              <a:cxnLst>
                <a:cxn ang="0">
                  <a:pos x="T0" y="T1"/>
                </a:cxn>
                <a:cxn ang="0">
                  <a:pos x="T2" y="T3"/>
                </a:cxn>
                <a:cxn ang="0">
                  <a:pos x="T4" y="T5"/>
                </a:cxn>
                <a:cxn ang="0">
                  <a:pos x="T6" y="T7"/>
                </a:cxn>
                <a:cxn ang="0">
                  <a:pos x="T8" y="T9"/>
                </a:cxn>
              </a:cxnLst>
              <a:rect l="0" t="0" r="r" b="b"/>
              <a:pathLst>
                <a:path w="108" h="108">
                  <a:moveTo>
                    <a:pt x="3" y="47"/>
                  </a:moveTo>
                  <a:cubicBezTo>
                    <a:pt x="7" y="19"/>
                    <a:pt x="32" y="0"/>
                    <a:pt x="60" y="3"/>
                  </a:cubicBezTo>
                  <a:cubicBezTo>
                    <a:pt x="88" y="7"/>
                    <a:pt x="108" y="32"/>
                    <a:pt x="105" y="60"/>
                  </a:cubicBezTo>
                  <a:cubicBezTo>
                    <a:pt x="101" y="88"/>
                    <a:pt x="76" y="108"/>
                    <a:pt x="48" y="104"/>
                  </a:cubicBezTo>
                  <a:cubicBezTo>
                    <a:pt x="20" y="101"/>
                    <a:pt x="0" y="75"/>
                    <a:pt x="3" y="47"/>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58">
              <a:extLst>
                <a:ext uri="{FF2B5EF4-FFF2-40B4-BE49-F238E27FC236}">
                  <a16:creationId xmlns:a16="http://schemas.microsoft.com/office/drawing/2014/main" id="{30B3F0EC-C4DB-4305-933C-46B656120F14}"/>
                </a:ext>
              </a:extLst>
            </p:cNvPr>
            <p:cNvSpPr>
              <a:spLocks/>
            </p:cNvSpPr>
            <p:nvPr/>
          </p:nvSpPr>
          <p:spPr bwMode="auto">
            <a:xfrm>
              <a:off x="4616451" y="4048126"/>
              <a:ext cx="273050" cy="271463"/>
            </a:xfrm>
            <a:custGeom>
              <a:avLst/>
              <a:gdLst>
                <a:gd name="T0" fmla="*/ 1 w 104"/>
                <a:gd name="T1" fmla="*/ 51 h 104"/>
                <a:gd name="T2" fmla="*/ 54 w 104"/>
                <a:gd name="T3" fmla="*/ 1 h 104"/>
                <a:gd name="T4" fmla="*/ 103 w 104"/>
                <a:gd name="T5" fmla="*/ 54 h 104"/>
                <a:gd name="T6" fmla="*/ 50 w 104"/>
                <a:gd name="T7" fmla="*/ 103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2" y="22"/>
                    <a:pt x="26" y="0"/>
                    <a:pt x="54" y="1"/>
                  </a:cubicBezTo>
                  <a:cubicBezTo>
                    <a:pt x="82" y="2"/>
                    <a:pt x="104" y="26"/>
                    <a:pt x="103" y="54"/>
                  </a:cubicBezTo>
                  <a:cubicBezTo>
                    <a:pt x="102" y="82"/>
                    <a:pt x="78" y="104"/>
                    <a:pt x="50" y="103"/>
                  </a:cubicBezTo>
                  <a:cubicBezTo>
                    <a:pt x="22" y="102"/>
                    <a:pt x="0" y="79"/>
                    <a:pt x="1" y="51"/>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9">
              <a:extLst>
                <a:ext uri="{FF2B5EF4-FFF2-40B4-BE49-F238E27FC236}">
                  <a16:creationId xmlns:a16="http://schemas.microsoft.com/office/drawing/2014/main" id="{28B9C487-D873-4595-818C-B84B13376751}"/>
                </a:ext>
              </a:extLst>
            </p:cNvPr>
            <p:cNvSpPr>
              <a:spLocks/>
            </p:cNvSpPr>
            <p:nvPr/>
          </p:nvSpPr>
          <p:spPr bwMode="auto">
            <a:xfrm>
              <a:off x="4143376" y="4165601"/>
              <a:ext cx="404813" cy="828675"/>
            </a:xfrm>
            <a:custGeom>
              <a:avLst/>
              <a:gdLst>
                <a:gd name="T0" fmla="*/ 86 w 255"/>
                <a:gd name="T1" fmla="*/ 0 h 522"/>
                <a:gd name="T2" fmla="*/ 255 w 255"/>
                <a:gd name="T3" fmla="*/ 22 h 522"/>
                <a:gd name="T4" fmla="*/ 154 w 255"/>
                <a:gd name="T5" fmla="*/ 522 h 522"/>
                <a:gd name="T6" fmla="*/ 0 w 255"/>
                <a:gd name="T7" fmla="*/ 514 h 522"/>
                <a:gd name="T8" fmla="*/ 86 w 255"/>
                <a:gd name="T9" fmla="*/ 0 h 522"/>
              </a:gdLst>
              <a:ahLst/>
              <a:cxnLst>
                <a:cxn ang="0">
                  <a:pos x="T0" y="T1"/>
                </a:cxn>
                <a:cxn ang="0">
                  <a:pos x="T2" y="T3"/>
                </a:cxn>
                <a:cxn ang="0">
                  <a:pos x="T4" y="T5"/>
                </a:cxn>
                <a:cxn ang="0">
                  <a:pos x="T6" y="T7"/>
                </a:cxn>
                <a:cxn ang="0">
                  <a:pos x="T8" y="T9"/>
                </a:cxn>
              </a:cxnLst>
              <a:rect l="0" t="0" r="r" b="b"/>
              <a:pathLst>
                <a:path w="255" h="522">
                  <a:moveTo>
                    <a:pt x="86" y="0"/>
                  </a:moveTo>
                  <a:lnTo>
                    <a:pt x="255" y="22"/>
                  </a:lnTo>
                  <a:lnTo>
                    <a:pt x="154" y="522"/>
                  </a:lnTo>
                  <a:lnTo>
                    <a:pt x="0" y="514"/>
                  </a:lnTo>
                  <a:lnTo>
                    <a:pt x="86" y="0"/>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0">
              <a:extLst>
                <a:ext uri="{FF2B5EF4-FFF2-40B4-BE49-F238E27FC236}">
                  <a16:creationId xmlns:a16="http://schemas.microsoft.com/office/drawing/2014/main" id="{EFD28511-FF6E-4AC1-9CA5-8EDF66753FEB}"/>
                </a:ext>
              </a:extLst>
            </p:cNvPr>
            <p:cNvSpPr>
              <a:spLocks/>
            </p:cNvSpPr>
            <p:nvPr/>
          </p:nvSpPr>
          <p:spPr bwMode="auto">
            <a:xfrm>
              <a:off x="4568826" y="4838701"/>
              <a:ext cx="173038" cy="192088"/>
            </a:xfrm>
            <a:custGeom>
              <a:avLst/>
              <a:gdLst>
                <a:gd name="T0" fmla="*/ 0 w 109"/>
                <a:gd name="T1" fmla="*/ 118 h 121"/>
                <a:gd name="T2" fmla="*/ 106 w 109"/>
                <a:gd name="T3" fmla="*/ 121 h 121"/>
                <a:gd name="T4" fmla="*/ 109 w 109"/>
                <a:gd name="T5" fmla="*/ 5 h 121"/>
                <a:gd name="T6" fmla="*/ 12 w 109"/>
                <a:gd name="T7" fmla="*/ 0 h 121"/>
                <a:gd name="T8" fmla="*/ 0 w 109"/>
                <a:gd name="T9" fmla="*/ 118 h 121"/>
              </a:gdLst>
              <a:ahLst/>
              <a:cxnLst>
                <a:cxn ang="0">
                  <a:pos x="T0" y="T1"/>
                </a:cxn>
                <a:cxn ang="0">
                  <a:pos x="T2" y="T3"/>
                </a:cxn>
                <a:cxn ang="0">
                  <a:pos x="T4" y="T5"/>
                </a:cxn>
                <a:cxn ang="0">
                  <a:pos x="T6" y="T7"/>
                </a:cxn>
                <a:cxn ang="0">
                  <a:pos x="T8" y="T9"/>
                </a:cxn>
              </a:cxnLst>
              <a:rect l="0" t="0" r="r" b="b"/>
              <a:pathLst>
                <a:path w="109" h="121">
                  <a:moveTo>
                    <a:pt x="0" y="118"/>
                  </a:moveTo>
                  <a:lnTo>
                    <a:pt x="106" y="121"/>
                  </a:lnTo>
                  <a:lnTo>
                    <a:pt x="109" y="5"/>
                  </a:lnTo>
                  <a:lnTo>
                    <a:pt x="12" y="0"/>
                  </a:lnTo>
                  <a:lnTo>
                    <a:pt x="0" y="11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61">
              <a:extLst>
                <a:ext uri="{FF2B5EF4-FFF2-40B4-BE49-F238E27FC236}">
                  <a16:creationId xmlns:a16="http://schemas.microsoft.com/office/drawing/2014/main" id="{5D7F37B2-34B3-417C-82D1-72DD108659AF}"/>
                </a:ext>
              </a:extLst>
            </p:cNvPr>
            <p:cNvSpPr>
              <a:spLocks/>
            </p:cNvSpPr>
            <p:nvPr/>
          </p:nvSpPr>
          <p:spPr bwMode="auto">
            <a:xfrm>
              <a:off x="4548188" y="4956176"/>
              <a:ext cx="492125" cy="195263"/>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2">
              <a:extLst>
                <a:ext uri="{FF2B5EF4-FFF2-40B4-BE49-F238E27FC236}">
                  <a16:creationId xmlns:a16="http://schemas.microsoft.com/office/drawing/2014/main" id="{8B62948E-9AB6-4594-8122-967B6D0CAFAF}"/>
                </a:ext>
              </a:extLst>
            </p:cNvPr>
            <p:cNvSpPr>
              <a:spLocks/>
            </p:cNvSpPr>
            <p:nvPr/>
          </p:nvSpPr>
          <p:spPr bwMode="auto">
            <a:xfrm>
              <a:off x="4551363" y="4178301"/>
              <a:ext cx="334963" cy="822325"/>
            </a:xfrm>
            <a:custGeom>
              <a:avLst/>
              <a:gdLst>
                <a:gd name="T0" fmla="*/ 43 w 211"/>
                <a:gd name="T1" fmla="*/ 0 h 518"/>
                <a:gd name="T2" fmla="*/ 211 w 211"/>
                <a:gd name="T3" fmla="*/ 7 h 518"/>
                <a:gd name="T4" fmla="*/ 155 w 211"/>
                <a:gd name="T5" fmla="*/ 511 h 518"/>
                <a:gd name="T6" fmla="*/ 0 w 211"/>
                <a:gd name="T7" fmla="*/ 518 h 518"/>
                <a:gd name="T8" fmla="*/ 43 w 211"/>
                <a:gd name="T9" fmla="*/ 0 h 518"/>
              </a:gdLst>
              <a:ahLst/>
              <a:cxnLst>
                <a:cxn ang="0">
                  <a:pos x="T0" y="T1"/>
                </a:cxn>
                <a:cxn ang="0">
                  <a:pos x="T2" y="T3"/>
                </a:cxn>
                <a:cxn ang="0">
                  <a:pos x="T4" y="T5"/>
                </a:cxn>
                <a:cxn ang="0">
                  <a:pos x="T6" y="T7"/>
                </a:cxn>
                <a:cxn ang="0">
                  <a:pos x="T8" y="T9"/>
                </a:cxn>
              </a:cxnLst>
              <a:rect l="0" t="0" r="r" b="b"/>
              <a:pathLst>
                <a:path w="211" h="518">
                  <a:moveTo>
                    <a:pt x="43" y="0"/>
                  </a:moveTo>
                  <a:lnTo>
                    <a:pt x="211" y="7"/>
                  </a:lnTo>
                  <a:lnTo>
                    <a:pt x="155" y="511"/>
                  </a:lnTo>
                  <a:lnTo>
                    <a:pt x="0" y="518"/>
                  </a:lnTo>
                  <a:lnTo>
                    <a:pt x="43" y="0"/>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3">
              <a:extLst>
                <a:ext uri="{FF2B5EF4-FFF2-40B4-BE49-F238E27FC236}">
                  <a16:creationId xmlns:a16="http://schemas.microsoft.com/office/drawing/2014/main" id="{E2DA228E-58C1-4FF8-9429-D3245834E4D6}"/>
                </a:ext>
              </a:extLst>
            </p:cNvPr>
            <p:cNvSpPr>
              <a:spLocks/>
            </p:cNvSpPr>
            <p:nvPr/>
          </p:nvSpPr>
          <p:spPr bwMode="auto">
            <a:xfrm>
              <a:off x="4224338" y="2359026"/>
              <a:ext cx="625475" cy="1168400"/>
            </a:xfrm>
            <a:custGeom>
              <a:avLst/>
              <a:gdLst>
                <a:gd name="T0" fmla="*/ 0 w 238"/>
                <a:gd name="T1" fmla="*/ 106 h 447"/>
                <a:gd name="T2" fmla="*/ 37 w 238"/>
                <a:gd name="T3" fmla="*/ 45 h 447"/>
                <a:gd name="T4" fmla="*/ 115 w 238"/>
                <a:gd name="T5" fmla="*/ 0 h 447"/>
                <a:gd name="T6" fmla="*/ 182 w 238"/>
                <a:gd name="T7" fmla="*/ 12 h 447"/>
                <a:gd name="T8" fmla="*/ 225 w 238"/>
                <a:gd name="T9" fmla="*/ 77 h 447"/>
                <a:gd name="T10" fmla="*/ 238 w 238"/>
                <a:gd name="T11" fmla="*/ 417 h 447"/>
                <a:gd name="T12" fmla="*/ 12 w 238"/>
                <a:gd name="T13" fmla="*/ 447 h 447"/>
                <a:gd name="T14" fmla="*/ 0 w 238"/>
                <a:gd name="T15" fmla="*/ 106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447">
                  <a:moveTo>
                    <a:pt x="0" y="106"/>
                  </a:moveTo>
                  <a:cubicBezTo>
                    <a:pt x="37" y="45"/>
                    <a:pt x="37" y="45"/>
                    <a:pt x="37" y="45"/>
                  </a:cubicBezTo>
                  <a:cubicBezTo>
                    <a:pt x="115" y="0"/>
                    <a:pt x="115" y="0"/>
                    <a:pt x="115" y="0"/>
                  </a:cubicBezTo>
                  <a:cubicBezTo>
                    <a:pt x="182" y="12"/>
                    <a:pt x="182" y="12"/>
                    <a:pt x="182" y="12"/>
                  </a:cubicBezTo>
                  <a:cubicBezTo>
                    <a:pt x="225" y="77"/>
                    <a:pt x="225" y="77"/>
                    <a:pt x="225" y="77"/>
                  </a:cubicBezTo>
                  <a:cubicBezTo>
                    <a:pt x="238" y="417"/>
                    <a:pt x="238" y="417"/>
                    <a:pt x="238" y="417"/>
                  </a:cubicBezTo>
                  <a:cubicBezTo>
                    <a:pt x="12" y="447"/>
                    <a:pt x="12" y="447"/>
                    <a:pt x="12" y="447"/>
                  </a:cubicBezTo>
                  <a:cubicBezTo>
                    <a:pt x="8" y="262"/>
                    <a:pt x="0" y="106"/>
                    <a:pt x="0" y="10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4">
              <a:extLst>
                <a:ext uri="{FF2B5EF4-FFF2-40B4-BE49-F238E27FC236}">
                  <a16:creationId xmlns:a16="http://schemas.microsoft.com/office/drawing/2014/main" id="{0CDF967F-D80E-4E3B-A128-727403D340F8}"/>
                </a:ext>
              </a:extLst>
            </p:cNvPr>
            <p:cNvSpPr>
              <a:spLocks/>
            </p:cNvSpPr>
            <p:nvPr/>
          </p:nvSpPr>
          <p:spPr bwMode="auto">
            <a:xfrm>
              <a:off x="4224338" y="2606676"/>
              <a:ext cx="328613" cy="455613"/>
            </a:xfrm>
            <a:custGeom>
              <a:avLst/>
              <a:gdLst>
                <a:gd name="T0" fmla="*/ 62 w 207"/>
                <a:gd name="T1" fmla="*/ 287 h 287"/>
                <a:gd name="T2" fmla="*/ 207 w 207"/>
                <a:gd name="T3" fmla="*/ 270 h 287"/>
                <a:gd name="T4" fmla="*/ 182 w 207"/>
                <a:gd name="T5" fmla="*/ 0 h 287"/>
                <a:gd name="T6" fmla="*/ 0 w 207"/>
                <a:gd name="T7" fmla="*/ 17 h 287"/>
                <a:gd name="T8" fmla="*/ 62 w 207"/>
                <a:gd name="T9" fmla="*/ 287 h 287"/>
              </a:gdLst>
              <a:ahLst/>
              <a:cxnLst>
                <a:cxn ang="0">
                  <a:pos x="T0" y="T1"/>
                </a:cxn>
                <a:cxn ang="0">
                  <a:pos x="T2" y="T3"/>
                </a:cxn>
                <a:cxn ang="0">
                  <a:pos x="T4" y="T5"/>
                </a:cxn>
                <a:cxn ang="0">
                  <a:pos x="T6" y="T7"/>
                </a:cxn>
                <a:cxn ang="0">
                  <a:pos x="T8" y="T9"/>
                </a:cxn>
              </a:cxnLst>
              <a:rect l="0" t="0" r="r" b="b"/>
              <a:pathLst>
                <a:path w="207" h="287">
                  <a:moveTo>
                    <a:pt x="62" y="287"/>
                  </a:moveTo>
                  <a:lnTo>
                    <a:pt x="207" y="270"/>
                  </a:lnTo>
                  <a:lnTo>
                    <a:pt x="182" y="0"/>
                  </a:lnTo>
                  <a:lnTo>
                    <a:pt x="0" y="17"/>
                  </a:lnTo>
                  <a:lnTo>
                    <a:pt x="62" y="28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5">
              <a:extLst>
                <a:ext uri="{FF2B5EF4-FFF2-40B4-BE49-F238E27FC236}">
                  <a16:creationId xmlns:a16="http://schemas.microsoft.com/office/drawing/2014/main" id="{3E6E286B-1779-4D04-9596-D9551C4BDD74}"/>
                </a:ext>
              </a:extLst>
            </p:cNvPr>
            <p:cNvSpPr>
              <a:spLocks/>
            </p:cNvSpPr>
            <p:nvPr/>
          </p:nvSpPr>
          <p:spPr bwMode="auto">
            <a:xfrm>
              <a:off x="4214813" y="2457451"/>
              <a:ext cx="309563" cy="309563"/>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6">
              <a:extLst>
                <a:ext uri="{FF2B5EF4-FFF2-40B4-BE49-F238E27FC236}">
                  <a16:creationId xmlns:a16="http://schemas.microsoft.com/office/drawing/2014/main" id="{2550905F-8847-4DD7-AED0-F6552F89A331}"/>
                </a:ext>
              </a:extLst>
            </p:cNvPr>
            <p:cNvSpPr>
              <a:spLocks/>
            </p:cNvSpPr>
            <p:nvPr/>
          </p:nvSpPr>
          <p:spPr bwMode="auto">
            <a:xfrm>
              <a:off x="4308476" y="2913063"/>
              <a:ext cx="255588" cy="254000"/>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7">
              <a:extLst>
                <a:ext uri="{FF2B5EF4-FFF2-40B4-BE49-F238E27FC236}">
                  <a16:creationId xmlns:a16="http://schemas.microsoft.com/office/drawing/2014/main" id="{420704A4-760A-40FA-AEC2-5DFC5499F491}"/>
                </a:ext>
              </a:extLst>
            </p:cNvPr>
            <p:cNvSpPr>
              <a:spLocks/>
            </p:cNvSpPr>
            <p:nvPr/>
          </p:nvSpPr>
          <p:spPr bwMode="auto">
            <a:xfrm>
              <a:off x="4411663" y="2840038"/>
              <a:ext cx="565150" cy="314325"/>
            </a:xfrm>
            <a:custGeom>
              <a:avLst/>
              <a:gdLst>
                <a:gd name="T0" fmla="*/ 356 w 356"/>
                <a:gd name="T1" fmla="*/ 118 h 198"/>
                <a:gd name="T2" fmla="*/ 328 w 356"/>
                <a:gd name="T3" fmla="*/ 0 h 198"/>
                <a:gd name="T4" fmla="*/ 0 w 356"/>
                <a:gd name="T5" fmla="*/ 56 h 198"/>
                <a:gd name="T6" fmla="*/ 31 w 356"/>
                <a:gd name="T7" fmla="*/ 198 h 198"/>
                <a:gd name="T8" fmla="*/ 356 w 356"/>
                <a:gd name="T9" fmla="*/ 118 h 198"/>
              </a:gdLst>
              <a:ahLst/>
              <a:cxnLst>
                <a:cxn ang="0">
                  <a:pos x="T0" y="T1"/>
                </a:cxn>
                <a:cxn ang="0">
                  <a:pos x="T2" y="T3"/>
                </a:cxn>
                <a:cxn ang="0">
                  <a:pos x="T4" y="T5"/>
                </a:cxn>
                <a:cxn ang="0">
                  <a:pos x="T6" y="T7"/>
                </a:cxn>
                <a:cxn ang="0">
                  <a:pos x="T8" y="T9"/>
                </a:cxn>
              </a:cxnLst>
              <a:rect l="0" t="0" r="r" b="b"/>
              <a:pathLst>
                <a:path w="356" h="198">
                  <a:moveTo>
                    <a:pt x="356" y="118"/>
                  </a:moveTo>
                  <a:lnTo>
                    <a:pt x="328" y="0"/>
                  </a:lnTo>
                  <a:lnTo>
                    <a:pt x="0" y="56"/>
                  </a:lnTo>
                  <a:lnTo>
                    <a:pt x="31" y="198"/>
                  </a:lnTo>
                  <a:lnTo>
                    <a:pt x="356" y="118"/>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8">
              <a:extLst>
                <a:ext uri="{FF2B5EF4-FFF2-40B4-BE49-F238E27FC236}">
                  <a16:creationId xmlns:a16="http://schemas.microsoft.com/office/drawing/2014/main" id="{029AB2BF-40D2-42D6-A460-6D8510863A75}"/>
                </a:ext>
              </a:extLst>
            </p:cNvPr>
            <p:cNvSpPr>
              <a:spLocks/>
            </p:cNvSpPr>
            <p:nvPr/>
          </p:nvSpPr>
          <p:spPr bwMode="auto">
            <a:xfrm>
              <a:off x="4521201" y="2840038"/>
              <a:ext cx="412750" cy="93663"/>
            </a:xfrm>
            <a:custGeom>
              <a:avLst/>
              <a:gdLst>
                <a:gd name="T0" fmla="*/ 12 w 157"/>
                <a:gd name="T1" fmla="*/ 35 h 36"/>
                <a:gd name="T2" fmla="*/ 0 w 157"/>
                <a:gd name="T3" fmla="*/ 26 h 36"/>
                <a:gd name="T4" fmla="*/ 9 w 157"/>
                <a:gd name="T5" fmla="*/ 25 h 36"/>
                <a:gd name="T6" fmla="*/ 156 w 157"/>
                <a:gd name="T7" fmla="*/ 0 h 36"/>
                <a:gd name="T8" fmla="*/ 157 w 157"/>
                <a:gd name="T9" fmla="*/ 4 h 36"/>
                <a:gd name="T10" fmla="*/ 12 w 157"/>
                <a:gd name="T11" fmla="*/ 35 h 36"/>
              </a:gdLst>
              <a:ahLst/>
              <a:cxnLst>
                <a:cxn ang="0">
                  <a:pos x="T0" y="T1"/>
                </a:cxn>
                <a:cxn ang="0">
                  <a:pos x="T2" y="T3"/>
                </a:cxn>
                <a:cxn ang="0">
                  <a:pos x="T4" y="T5"/>
                </a:cxn>
                <a:cxn ang="0">
                  <a:pos x="T6" y="T7"/>
                </a:cxn>
                <a:cxn ang="0">
                  <a:pos x="T8" y="T9"/>
                </a:cxn>
                <a:cxn ang="0">
                  <a:pos x="T10" y="T11"/>
                </a:cxn>
              </a:cxnLst>
              <a:rect l="0" t="0" r="r" b="b"/>
              <a:pathLst>
                <a:path w="157" h="36">
                  <a:moveTo>
                    <a:pt x="12" y="35"/>
                  </a:moveTo>
                  <a:cubicBezTo>
                    <a:pt x="6" y="36"/>
                    <a:pt x="1" y="32"/>
                    <a:pt x="0" y="26"/>
                  </a:cubicBezTo>
                  <a:cubicBezTo>
                    <a:pt x="9" y="25"/>
                    <a:pt x="9" y="25"/>
                    <a:pt x="9" y="25"/>
                  </a:cubicBezTo>
                  <a:cubicBezTo>
                    <a:pt x="156" y="0"/>
                    <a:pt x="156" y="0"/>
                    <a:pt x="156" y="0"/>
                  </a:cubicBezTo>
                  <a:cubicBezTo>
                    <a:pt x="157" y="4"/>
                    <a:pt x="157" y="4"/>
                    <a:pt x="157" y="4"/>
                  </a:cubicBezTo>
                  <a:lnTo>
                    <a:pt x="12" y="3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17">
              <a:extLst>
                <a:ext uri="{FF2B5EF4-FFF2-40B4-BE49-F238E27FC236}">
                  <a16:creationId xmlns:a16="http://schemas.microsoft.com/office/drawing/2014/main" id="{B4BE28E2-24A3-416C-A034-01377F8577AD}"/>
                </a:ext>
              </a:extLst>
            </p:cNvPr>
            <p:cNvSpPr>
              <a:spLocks/>
            </p:cNvSpPr>
            <p:nvPr/>
          </p:nvSpPr>
          <p:spPr bwMode="auto">
            <a:xfrm>
              <a:off x="4432301" y="2292351"/>
              <a:ext cx="207963" cy="204788"/>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8">
              <a:extLst>
                <a:ext uri="{FF2B5EF4-FFF2-40B4-BE49-F238E27FC236}">
                  <a16:creationId xmlns:a16="http://schemas.microsoft.com/office/drawing/2014/main" id="{BE62A547-CFAF-4943-88F0-F93615E9037D}"/>
                </a:ext>
              </a:extLst>
            </p:cNvPr>
            <p:cNvSpPr>
              <a:spLocks/>
            </p:cNvSpPr>
            <p:nvPr/>
          </p:nvSpPr>
          <p:spPr bwMode="auto">
            <a:xfrm>
              <a:off x="4443413" y="2263776"/>
              <a:ext cx="196850" cy="139700"/>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9">
              <a:extLst>
                <a:ext uri="{FF2B5EF4-FFF2-40B4-BE49-F238E27FC236}">
                  <a16:creationId xmlns:a16="http://schemas.microsoft.com/office/drawing/2014/main" id="{B6319E51-2ADD-4D91-8AE7-0B0D468BD53B}"/>
                </a:ext>
              </a:extLst>
            </p:cNvPr>
            <p:cNvSpPr>
              <a:spLocks/>
            </p:cNvSpPr>
            <p:nvPr/>
          </p:nvSpPr>
          <p:spPr bwMode="auto">
            <a:xfrm>
              <a:off x="4214813" y="1958976"/>
              <a:ext cx="549275" cy="433388"/>
            </a:xfrm>
            <a:custGeom>
              <a:avLst/>
              <a:gdLst>
                <a:gd name="T0" fmla="*/ 190 w 209"/>
                <a:gd name="T1" fmla="*/ 157 h 166"/>
                <a:gd name="T2" fmla="*/ 191 w 209"/>
                <a:gd name="T3" fmla="*/ 113 h 166"/>
                <a:gd name="T4" fmla="*/ 195 w 209"/>
                <a:gd name="T5" fmla="*/ 109 h 166"/>
                <a:gd name="T6" fmla="*/ 204 w 209"/>
                <a:gd name="T7" fmla="*/ 109 h 166"/>
                <a:gd name="T8" fmla="*/ 208 w 209"/>
                <a:gd name="T9" fmla="*/ 105 h 166"/>
                <a:gd name="T10" fmla="*/ 201 w 209"/>
                <a:gd name="T11" fmla="*/ 74 h 166"/>
                <a:gd name="T12" fmla="*/ 200 w 209"/>
                <a:gd name="T13" fmla="*/ 65 h 166"/>
                <a:gd name="T14" fmla="*/ 201 w 209"/>
                <a:gd name="T15" fmla="*/ 19 h 166"/>
                <a:gd name="T16" fmla="*/ 79 w 209"/>
                <a:gd name="T17" fmla="*/ 0 h 166"/>
                <a:gd name="T18" fmla="*/ 75 w 209"/>
                <a:gd name="T19" fmla="*/ 21 h 166"/>
                <a:gd name="T20" fmla="*/ 60 w 209"/>
                <a:gd name="T21" fmla="*/ 17 h 166"/>
                <a:gd name="T22" fmla="*/ 180 w 209"/>
                <a:gd name="T23" fmla="*/ 166 h 166"/>
                <a:gd name="T24" fmla="*/ 190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0" y="157"/>
                  </a:moveTo>
                  <a:cubicBezTo>
                    <a:pt x="186" y="142"/>
                    <a:pt x="191" y="113"/>
                    <a:pt x="191" y="113"/>
                  </a:cubicBezTo>
                  <a:cubicBezTo>
                    <a:pt x="191" y="111"/>
                    <a:pt x="193" y="109"/>
                    <a:pt x="195" y="109"/>
                  </a:cubicBezTo>
                  <a:cubicBezTo>
                    <a:pt x="204" y="109"/>
                    <a:pt x="204" y="109"/>
                    <a:pt x="204" y="109"/>
                  </a:cubicBezTo>
                  <a:cubicBezTo>
                    <a:pt x="207" y="110"/>
                    <a:pt x="209" y="107"/>
                    <a:pt x="208" y="105"/>
                  </a:cubicBezTo>
                  <a:cubicBezTo>
                    <a:pt x="201" y="74"/>
                    <a:pt x="201" y="74"/>
                    <a:pt x="201" y="74"/>
                  </a:cubicBezTo>
                  <a:cubicBezTo>
                    <a:pt x="200" y="71"/>
                    <a:pt x="200" y="68"/>
                    <a:pt x="200" y="65"/>
                  </a:cubicBezTo>
                  <a:cubicBezTo>
                    <a:pt x="201" y="19"/>
                    <a:pt x="201" y="19"/>
                    <a:pt x="201" y="19"/>
                  </a:cubicBezTo>
                  <a:cubicBezTo>
                    <a:pt x="79" y="0"/>
                    <a:pt x="79" y="0"/>
                    <a:pt x="79" y="0"/>
                  </a:cubicBezTo>
                  <a:cubicBezTo>
                    <a:pt x="75" y="21"/>
                    <a:pt x="75" y="21"/>
                    <a:pt x="75" y="21"/>
                  </a:cubicBezTo>
                  <a:cubicBezTo>
                    <a:pt x="60" y="17"/>
                    <a:pt x="60" y="17"/>
                    <a:pt x="60" y="17"/>
                  </a:cubicBezTo>
                  <a:cubicBezTo>
                    <a:pt x="60" y="17"/>
                    <a:pt x="0" y="149"/>
                    <a:pt x="180" y="166"/>
                  </a:cubicBezTo>
                  <a:cubicBezTo>
                    <a:pt x="185" y="166"/>
                    <a:pt x="191" y="162"/>
                    <a:pt x="190" y="15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20">
              <a:extLst>
                <a:ext uri="{FF2B5EF4-FFF2-40B4-BE49-F238E27FC236}">
                  <a16:creationId xmlns:a16="http://schemas.microsoft.com/office/drawing/2014/main" id="{3388B196-F516-4B7D-A4E0-3629762C51FC}"/>
                </a:ext>
              </a:extLst>
            </p:cNvPr>
            <p:cNvSpPr>
              <a:spLocks/>
            </p:cNvSpPr>
            <p:nvPr/>
          </p:nvSpPr>
          <p:spPr bwMode="auto">
            <a:xfrm>
              <a:off x="4324351" y="1817688"/>
              <a:ext cx="441325" cy="468313"/>
            </a:xfrm>
            <a:custGeom>
              <a:avLst/>
              <a:gdLst>
                <a:gd name="T0" fmla="*/ 164 w 168"/>
                <a:gd name="T1" fmla="*/ 78 h 179"/>
                <a:gd name="T2" fmla="*/ 162 w 168"/>
                <a:gd name="T3" fmla="*/ 81 h 179"/>
                <a:gd name="T4" fmla="*/ 111 w 168"/>
                <a:gd name="T5" fmla="*/ 70 h 179"/>
                <a:gd name="T6" fmla="*/ 89 w 168"/>
                <a:gd name="T7" fmla="*/ 90 h 179"/>
                <a:gd name="T8" fmla="*/ 94 w 168"/>
                <a:gd name="T9" fmla="*/ 134 h 179"/>
                <a:gd name="T10" fmla="*/ 84 w 168"/>
                <a:gd name="T11" fmla="*/ 135 h 179"/>
                <a:gd name="T12" fmla="*/ 80 w 168"/>
                <a:gd name="T13" fmla="*/ 132 h 179"/>
                <a:gd name="T14" fmla="*/ 64 w 168"/>
                <a:gd name="T15" fmla="*/ 100 h 179"/>
                <a:gd name="T16" fmla="*/ 53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4" y="80"/>
                    <a:pt x="163" y="82"/>
                    <a:pt x="162" y="81"/>
                  </a:cubicBezTo>
                  <a:cubicBezTo>
                    <a:pt x="145" y="74"/>
                    <a:pt x="123" y="67"/>
                    <a:pt x="111" y="70"/>
                  </a:cubicBezTo>
                  <a:cubicBezTo>
                    <a:pt x="105" y="71"/>
                    <a:pt x="87" y="74"/>
                    <a:pt x="89" y="90"/>
                  </a:cubicBezTo>
                  <a:cubicBezTo>
                    <a:pt x="94" y="134"/>
                    <a:pt x="94" y="134"/>
                    <a:pt x="94" y="134"/>
                  </a:cubicBezTo>
                  <a:cubicBezTo>
                    <a:pt x="84" y="135"/>
                    <a:pt x="84" y="135"/>
                    <a:pt x="84" y="135"/>
                  </a:cubicBezTo>
                  <a:cubicBezTo>
                    <a:pt x="82" y="135"/>
                    <a:pt x="80" y="134"/>
                    <a:pt x="80" y="132"/>
                  </a:cubicBezTo>
                  <a:cubicBezTo>
                    <a:pt x="78" y="124"/>
                    <a:pt x="79" y="99"/>
                    <a:pt x="64" y="100"/>
                  </a:cubicBezTo>
                  <a:cubicBezTo>
                    <a:pt x="49" y="102"/>
                    <a:pt x="49" y="118"/>
                    <a:pt x="53" y="126"/>
                  </a:cubicBezTo>
                  <a:cubicBezTo>
                    <a:pt x="56" y="134"/>
                    <a:pt x="63" y="139"/>
                    <a:pt x="62" y="148"/>
                  </a:cubicBezTo>
                  <a:cubicBezTo>
                    <a:pt x="62" y="153"/>
                    <a:pt x="59" y="179"/>
                    <a:pt x="31" y="179"/>
                  </a:cubicBezTo>
                  <a:cubicBezTo>
                    <a:pt x="7" y="156"/>
                    <a:pt x="1"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1">
              <a:extLst>
                <a:ext uri="{FF2B5EF4-FFF2-40B4-BE49-F238E27FC236}">
                  <a16:creationId xmlns:a16="http://schemas.microsoft.com/office/drawing/2014/main" id="{5CBA8E4C-68BB-4F4C-A711-F7A6EA029816}"/>
                </a:ext>
              </a:extLst>
            </p:cNvPr>
            <p:cNvSpPr>
              <a:spLocks/>
            </p:cNvSpPr>
            <p:nvPr/>
          </p:nvSpPr>
          <p:spPr bwMode="auto">
            <a:xfrm>
              <a:off x="4672013" y="2122488"/>
              <a:ext cx="28575" cy="30163"/>
            </a:xfrm>
            <a:custGeom>
              <a:avLst/>
              <a:gdLst>
                <a:gd name="T0" fmla="*/ 11 w 11"/>
                <a:gd name="T1" fmla="*/ 7 h 11"/>
                <a:gd name="T2" fmla="*/ 4 w 11"/>
                <a:gd name="T3" fmla="*/ 11 h 11"/>
                <a:gd name="T4" fmla="*/ 1 w 11"/>
                <a:gd name="T5" fmla="*/ 4 h 11"/>
                <a:gd name="T6" fmla="*/ 7 w 11"/>
                <a:gd name="T7" fmla="*/ 1 h 11"/>
                <a:gd name="T8" fmla="*/ 11 w 11"/>
                <a:gd name="T9" fmla="*/ 7 h 11"/>
              </a:gdLst>
              <a:ahLst/>
              <a:cxnLst>
                <a:cxn ang="0">
                  <a:pos x="T0" y="T1"/>
                </a:cxn>
                <a:cxn ang="0">
                  <a:pos x="T2" y="T3"/>
                </a:cxn>
                <a:cxn ang="0">
                  <a:pos x="T4" y="T5"/>
                </a:cxn>
                <a:cxn ang="0">
                  <a:pos x="T6" y="T7"/>
                </a:cxn>
                <a:cxn ang="0">
                  <a:pos x="T8" y="T9"/>
                </a:cxn>
              </a:cxnLst>
              <a:rect l="0" t="0" r="r" b="b"/>
              <a:pathLst>
                <a:path w="11" h="11">
                  <a:moveTo>
                    <a:pt x="11" y="7"/>
                  </a:moveTo>
                  <a:cubicBezTo>
                    <a:pt x="10" y="10"/>
                    <a:pt x="7" y="11"/>
                    <a:pt x="4" y="11"/>
                  </a:cubicBezTo>
                  <a:cubicBezTo>
                    <a:pt x="1" y="10"/>
                    <a:pt x="0" y="7"/>
                    <a:pt x="1" y="4"/>
                  </a:cubicBezTo>
                  <a:cubicBezTo>
                    <a:pt x="1" y="1"/>
                    <a:pt x="4" y="0"/>
                    <a:pt x="7" y="1"/>
                  </a:cubicBezTo>
                  <a:cubicBezTo>
                    <a:pt x="10" y="1"/>
                    <a:pt x="11" y="4"/>
                    <a:pt x="11"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22">
              <a:extLst>
                <a:ext uri="{FF2B5EF4-FFF2-40B4-BE49-F238E27FC236}">
                  <a16:creationId xmlns:a16="http://schemas.microsoft.com/office/drawing/2014/main" id="{9832F1DB-3BBC-445B-A9B9-7812FCE3E8B1}"/>
                </a:ext>
              </a:extLst>
            </p:cNvPr>
            <p:cNvSpPr>
              <a:spLocks/>
            </p:cNvSpPr>
            <p:nvPr/>
          </p:nvSpPr>
          <p:spPr bwMode="auto">
            <a:xfrm>
              <a:off x="4611688" y="2287588"/>
              <a:ext cx="100013" cy="44450"/>
            </a:xfrm>
            <a:custGeom>
              <a:avLst/>
              <a:gdLst>
                <a:gd name="T0" fmla="*/ 38 w 38"/>
                <a:gd name="T1" fmla="*/ 2 h 17"/>
                <a:gd name="T2" fmla="*/ 0 w 38"/>
                <a:gd name="T3" fmla="*/ 0 h 17"/>
                <a:gd name="T4" fmla="*/ 38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8"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23">
              <a:extLst>
                <a:ext uri="{FF2B5EF4-FFF2-40B4-BE49-F238E27FC236}">
                  <a16:creationId xmlns:a16="http://schemas.microsoft.com/office/drawing/2014/main" id="{251C0471-CCBE-45C6-85BF-9F79CB11B8F1}"/>
                </a:ext>
              </a:extLst>
            </p:cNvPr>
            <p:cNvSpPr>
              <a:spLocks/>
            </p:cNvSpPr>
            <p:nvPr/>
          </p:nvSpPr>
          <p:spPr bwMode="auto">
            <a:xfrm>
              <a:off x="4611688" y="2287588"/>
              <a:ext cx="100013" cy="36513"/>
            </a:xfrm>
            <a:custGeom>
              <a:avLst/>
              <a:gdLst>
                <a:gd name="T0" fmla="*/ 38 w 38"/>
                <a:gd name="T1" fmla="*/ 2 h 14"/>
                <a:gd name="T2" fmla="*/ 0 w 38"/>
                <a:gd name="T3" fmla="*/ 0 h 14"/>
                <a:gd name="T4" fmla="*/ 38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8"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24">
              <a:extLst>
                <a:ext uri="{FF2B5EF4-FFF2-40B4-BE49-F238E27FC236}">
                  <a16:creationId xmlns:a16="http://schemas.microsoft.com/office/drawing/2014/main" id="{B9EA227B-F683-4A9A-9706-2ACB4A9A25AD}"/>
                </a:ext>
              </a:extLst>
            </p:cNvPr>
            <p:cNvSpPr>
              <a:spLocks/>
            </p:cNvSpPr>
            <p:nvPr/>
          </p:nvSpPr>
          <p:spPr bwMode="auto">
            <a:xfrm>
              <a:off x="5049838" y="2787651"/>
              <a:ext cx="179388" cy="85725"/>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5">
              <a:extLst>
                <a:ext uri="{FF2B5EF4-FFF2-40B4-BE49-F238E27FC236}">
                  <a16:creationId xmlns:a16="http://schemas.microsoft.com/office/drawing/2014/main" id="{5FFDC6D8-B304-40E2-8932-AF13E73569AD}"/>
                </a:ext>
              </a:extLst>
            </p:cNvPr>
            <p:cNvSpPr>
              <a:spLocks/>
            </p:cNvSpPr>
            <p:nvPr/>
          </p:nvSpPr>
          <p:spPr bwMode="auto">
            <a:xfrm>
              <a:off x="5033963" y="2894013"/>
              <a:ext cx="155575" cy="58738"/>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26">
              <a:extLst>
                <a:ext uri="{FF2B5EF4-FFF2-40B4-BE49-F238E27FC236}">
                  <a16:creationId xmlns:a16="http://schemas.microsoft.com/office/drawing/2014/main" id="{1669F1D4-5D48-47BE-81A8-3C2BED5C7A05}"/>
                </a:ext>
              </a:extLst>
            </p:cNvPr>
            <p:cNvSpPr>
              <a:spLocks/>
            </p:cNvSpPr>
            <p:nvPr/>
          </p:nvSpPr>
          <p:spPr bwMode="auto">
            <a:xfrm>
              <a:off x="5054601" y="2936876"/>
              <a:ext cx="119063" cy="41275"/>
            </a:xfrm>
            <a:custGeom>
              <a:avLst/>
              <a:gdLst>
                <a:gd name="T0" fmla="*/ 0 w 45"/>
                <a:gd name="T1" fmla="*/ 7 h 16"/>
                <a:gd name="T2" fmla="*/ 8 w 45"/>
                <a:gd name="T3" fmla="*/ 0 h 16"/>
                <a:gd name="T4" fmla="*/ 37 w 45"/>
                <a:gd name="T5" fmla="*/ 1 h 16"/>
                <a:gd name="T6" fmla="*/ 45 w 45"/>
                <a:gd name="T7" fmla="*/ 8 h 16"/>
                <a:gd name="T8" fmla="*/ 37 w 45"/>
                <a:gd name="T9" fmla="*/ 16 h 16"/>
                <a:gd name="T10" fmla="*/ 8 w 45"/>
                <a:gd name="T11" fmla="*/ 15 h 16"/>
                <a:gd name="T12" fmla="*/ 0 w 45"/>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45" h="16">
                  <a:moveTo>
                    <a:pt x="0" y="7"/>
                  </a:moveTo>
                  <a:cubicBezTo>
                    <a:pt x="0" y="3"/>
                    <a:pt x="3" y="0"/>
                    <a:pt x="8" y="0"/>
                  </a:cubicBezTo>
                  <a:cubicBezTo>
                    <a:pt x="37" y="1"/>
                    <a:pt x="37" y="1"/>
                    <a:pt x="37" y="1"/>
                  </a:cubicBezTo>
                  <a:cubicBezTo>
                    <a:pt x="41" y="1"/>
                    <a:pt x="45" y="4"/>
                    <a:pt x="45" y="8"/>
                  </a:cubicBezTo>
                  <a:cubicBezTo>
                    <a:pt x="45" y="13"/>
                    <a:pt x="41" y="16"/>
                    <a:pt x="37" y="16"/>
                  </a:cubicBezTo>
                  <a:cubicBezTo>
                    <a:pt x="8" y="15"/>
                    <a:pt x="8" y="15"/>
                    <a:pt x="8" y="15"/>
                  </a:cubicBezTo>
                  <a:cubicBezTo>
                    <a:pt x="3" y="15"/>
                    <a:pt x="0" y="12"/>
                    <a:pt x="0" y="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27">
              <a:extLst>
                <a:ext uri="{FF2B5EF4-FFF2-40B4-BE49-F238E27FC236}">
                  <a16:creationId xmlns:a16="http://schemas.microsoft.com/office/drawing/2014/main" id="{D895BF2C-41AF-462C-A824-39F3A1381841}"/>
                </a:ext>
              </a:extLst>
            </p:cNvPr>
            <p:cNvSpPr>
              <a:spLocks/>
            </p:cNvSpPr>
            <p:nvPr/>
          </p:nvSpPr>
          <p:spPr bwMode="auto">
            <a:xfrm>
              <a:off x="5018088" y="2847976"/>
              <a:ext cx="188913" cy="69850"/>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28">
              <a:extLst>
                <a:ext uri="{FF2B5EF4-FFF2-40B4-BE49-F238E27FC236}">
                  <a16:creationId xmlns:a16="http://schemas.microsoft.com/office/drawing/2014/main" id="{A70FB4E7-55C7-4DC6-9D5D-BC79ECC56E7C}"/>
                </a:ext>
              </a:extLst>
            </p:cNvPr>
            <p:cNvSpPr>
              <a:spLocks/>
            </p:cNvSpPr>
            <p:nvPr/>
          </p:nvSpPr>
          <p:spPr bwMode="auto">
            <a:xfrm>
              <a:off x="5024438" y="2813051"/>
              <a:ext cx="152400" cy="185738"/>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9">
              <a:extLst>
                <a:ext uri="{FF2B5EF4-FFF2-40B4-BE49-F238E27FC236}">
                  <a16:creationId xmlns:a16="http://schemas.microsoft.com/office/drawing/2014/main" id="{9BFDA561-442C-4980-8DFE-3CDF3A17C240}"/>
                </a:ext>
              </a:extLst>
            </p:cNvPr>
            <p:cNvSpPr>
              <a:spLocks/>
            </p:cNvSpPr>
            <p:nvPr/>
          </p:nvSpPr>
          <p:spPr bwMode="auto">
            <a:xfrm>
              <a:off x="4994276" y="2792413"/>
              <a:ext cx="114300" cy="100013"/>
            </a:xfrm>
            <a:custGeom>
              <a:avLst/>
              <a:gdLst>
                <a:gd name="T0" fmla="*/ 43 w 43"/>
                <a:gd name="T1" fmla="*/ 8 h 38"/>
                <a:gd name="T2" fmla="*/ 0 w 43"/>
                <a:gd name="T3" fmla="*/ 17 h 38"/>
                <a:gd name="T4" fmla="*/ 13 w 43"/>
                <a:gd name="T5" fmla="*/ 38 h 38"/>
              </a:gdLst>
              <a:ahLst/>
              <a:cxnLst>
                <a:cxn ang="0">
                  <a:pos x="T0" y="T1"/>
                </a:cxn>
                <a:cxn ang="0">
                  <a:pos x="T2" y="T3"/>
                </a:cxn>
                <a:cxn ang="0">
                  <a:pos x="T4" y="T5"/>
                </a:cxn>
              </a:cxnLst>
              <a:rect l="0" t="0" r="r" b="b"/>
              <a:pathLst>
                <a:path w="43" h="38">
                  <a:moveTo>
                    <a:pt x="43" y="8"/>
                  </a:moveTo>
                  <a:cubicBezTo>
                    <a:pt x="33" y="0"/>
                    <a:pt x="10" y="6"/>
                    <a:pt x="0" y="17"/>
                  </a:cubicBezTo>
                  <a:cubicBezTo>
                    <a:pt x="3" y="32"/>
                    <a:pt x="13" y="38"/>
                    <a:pt x="13" y="38"/>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0">
              <a:extLst>
                <a:ext uri="{FF2B5EF4-FFF2-40B4-BE49-F238E27FC236}">
                  <a16:creationId xmlns:a16="http://schemas.microsoft.com/office/drawing/2014/main" id="{83A79770-3504-414E-B050-3A8E49822D07}"/>
                </a:ext>
              </a:extLst>
            </p:cNvPr>
            <p:cNvSpPr>
              <a:spLocks/>
            </p:cNvSpPr>
            <p:nvPr/>
          </p:nvSpPr>
          <p:spPr bwMode="auto">
            <a:xfrm>
              <a:off x="4219576" y="2528888"/>
              <a:ext cx="757238" cy="638175"/>
            </a:xfrm>
            <a:custGeom>
              <a:avLst/>
              <a:gdLst>
                <a:gd name="T0" fmla="*/ 288 w 288"/>
                <a:gd name="T1" fmla="*/ 191 h 244"/>
                <a:gd name="T2" fmla="*/ 92 w 288"/>
                <a:gd name="T3" fmla="*/ 239 h 244"/>
                <a:gd name="T4" fmla="*/ 40 w 288"/>
                <a:gd name="T5" fmla="*/ 206 h 244"/>
                <a:gd name="T6" fmla="*/ 2 w 288"/>
                <a:gd name="T7" fmla="*/ 40 h 244"/>
                <a:gd name="T8" fmla="*/ 12 w 288"/>
                <a:gd name="T9" fmla="*/ 0 h 244"/>
                <a:gd name="T10" fmla="*/ 7 w 288"/>
                <a:gd name="T11" fmla="*/ 43 h 244"/>
                <a:gd name="T12" fmla="*/ 44 w 288"/>
                <a:gd name="T13" fmla="*/ 203 h 244"/>
                <a:gd name="T14" fmla="*/ 91 w 288"/>
                <a:gd name="T15" fmla="*/ 234 h 244"/>
                <a:gd name="T16" fmla="*/ 287 w 288"/>
                <a:gd name="T17" fmla="*/ 187 h 244"/>
                <a:gd name="T18" fmla="*/ 288 w 288"/>
                <a:gd name="T19" fmla="*/ 19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44">
                  <a:moveTo>
                    <a:pt x="288" y="191"/>
                  </a:moveTo>
                  <a:cubicBezTo>
                    <a:pt x="92" y="239"/>
                    <a:pt x="92" y="239"/>
                    <a:pt x="92" y="239"/>
                  </a:cubicBezTo>
                  <a:cubicBezTo>
                    <a:pt x="69" y="244"/>
                    <a:pt x="45" y="229"/>
                    <a:pt x="40" y="206"/>
                  </a:cubicBezTo>
                  <a:cubicBezTo>
                    <a:pt x="39" y="204"/>
                    <a:pt x="2" y="40"/>
                    <a:pt x="2" y="40"/>
                  </a:cubicBezTo>
                  <a:cubicBezTo>
                    <a:pt x="0" y="25"/>
                    <a:pt x="4" y="11"/>
                    <a:pt x="12" y="0"/>
                  </a:cubicBezTo>
                  <a:cubicBezTo>
                    <a:pt x="3" y="10"/>
                    <a:pt x="4" y="30"/>
                    <a:pt x="7" y="43"/>
                  </a:cubicBezTo>
                  <a:cubicBezTo>
                    <a:pt x="7" y="43"/>
                    <a:pt x="43" y="202"/>
                    <a:pt x="44" y="203"/>
                  </a:cubicBezTo>
                  <a:cubicBezTo>
                    <a:pt x="51" y="229"/>
                    <a:pt x="69" y="238"/>
                    <a:pt x="91" y="234"/>
                  </a:cubicBezTo>
                  <a:cubicBezTo>
                    <a:pt x="93" y="234"/>
                    <a:pt x="287" y="187"/>
                    <a:pt x="287" y="187"/>
                  </a:cubicBezTo>
                  <a:lnTo>
                    <a:pt x="288" y="191"/>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Freeform 169">
            <a:extLst>
              <a:ext uri="{FF2B5EF4-FFF2-40B4-BE49-F238E27FC236}">
                <a16:creationId xmlns:a16="http://schemas.microsoft.com/office/drawing/2014/main" id="{84D74419-F469-428D-9B62-657A66B0B0E3}"/>
              </a:ext>
            </a:extLst>
          </p:cNvPr>
          <p:cNvSpPr>
            <a:spLocks/>
          </p:cNvSpPr>
          <p:nvPr/>
        </p:nvSpPr>
        <p:spPr bwMode="auto">
          <a:xfrm>
            <a:off x="1551766" y="4792521"/>
            <a:ext cx="5546150" cy="108908"/>
          </a:xfrm>
          <a:custGeom>
            <a:avLst/>
            <a:gdLst>
              <a:gd name="T0" fmla="*/ 2019 w 2053"/>
              <a:gd name="T1" fmla="*/ 68 h 68"/>
              <a:gd name="T2" fmla="*/ 34 w 2053"/>
              <a:gd name="T3" fmla="*/ 68 h 68"/>
              <a:gd name="T4" fmla="*/ 0 w 2053"/>
              <a:gd name="T5" fmla="*/ 34 h 68"/>
              <a:gd name="T6" fmla="*/ 34 w 2053"/>
              <a:gd name="T7" fmla="*/ 0 h 68"/>
              <a:gd name="T8" fmla="*/ 2019 w 2053"/>
              <a:gd name="T9" fmla="*/ 0 h 68"/>
              <a:gd name="T10" fmla="*/ 2053 w 2053"/>
              <a:gd name="T11" fmla="*/ 34 h 68"/>
              <a:gd name="T12" fmla="*/ 2019 w 2053"/>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2053" h="68">
                <a:moveTo>
                  <a:pt x="2019" y="68"/>
                </a:moveTo>
                <a:cubicBezTo>
                  <a:pt x="34" y="68"/>
                  <a:pt x="34" y="68"/>
                  <a:pt x="34" y="68"/>
                </a:cubicBezTo>
                <a:cubicBezTo>
                  <a:pt x="15" y="68"/>
                  <a:pt x="0" y="52"/>
                  <a:pt x="0" y="34"/>
                </a:cubicBezTo>
                <a:cubicBezTo>
                  <a:pt x="0" y="15"/>
                  <a:pt x="15" y="0"/>
                  <a:pt x="34" y="0"/>
                </a:cubicBezTo>
                <a:cubicBezTo>
                  <a:pt x="2019" y="0"/>
                  <a:pt x="2019" y="0"/>
                  <a:pt x="2019" y="0"/>
                </a:cubicBezTo>
                <a:cubicBezTo>
                  <a:pt x="2038" y="0"/>
                  <a:pt x="2053" y="15"/>
                  <a:pt x="2053" y="34"/>
                </a:cubicBezTo>
                <a:cubicBezTo>
                  <a:pt x="2053" y="52"/>
                  <a:pt x="2038" y="68"/>
                  <a:pt x="2019" y="68"/>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71">
            <a:extLst>
              <a:ext uri="{FF2B5EF4-FFF2-40B4-BE49-F238E27FC236}">
                <a16:creationId xmlns:a16="http://schemas.microsoft.com/office/drawing/2014/main" id="{9DD982EB-AD55-4A28-A8BC-F5933C7559B0}"/>
              </a:ext>
            </a:extLst>
          </p:cNvPr>
          <p:cNvSpPr>
            <a:spLocks/>
          </p:cNvSpPr>
          <p:nvPr/>
        </p:nvSpPr>
        <p:spPr bwMode="auto">
          <a:xfrm>
            <a:off x="1832451" y="3945850"/>
            <a:ext cx="4932924" cy="869526"/>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0" name="Picture 69">
            <a:extLst>
              <a:ext uri="{FF2B5EF4-FFF2-40B4-BE49-F238E27FC236}">
                <a16:creationId xmlns:a16="http://schemas.microsoft.com/office/drawing/2014/main" id="{ADE508C1-AD69-46B6-89CA-9ADEC5D4E3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989" t="-562" r="23659" b="562"/>
          <a:stretch/>
        </p:blipFill>
        <p:spPr>
          <a:xfrm>
            <a:off x="1149302" y="1309024"/>
            <a:ext cx="637545" cy="597475"/>
          </a:xfrm>
          <a:prstGeom prst="rect">
            <a:avLst/>
          </a:prstGeom>
        </p:spPr>
      </p:pic>
      <p:pic>
        <p:nvPicPr>
          <p:cNvPr id="71" name="Picture 70">
            <a:extLst>
              <a:ext uri="{FF2B5EF4-FFF2-40B4-BE49-F238E27FC236}">
                <a16:creationId xmlns:a16="http://schemas.microsoft.com/office/drawing/2014/main" id="{35CCC48C-656F-4252-AAFB-458E3EF1B1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989" t="-562" r="23659" b="562"/>
          <a:stretch/>
        </p:blipFill>
        <p:spPr>
          <a:xfrm>
            <a:off x="2370744" y="1309024"/>
            <a:ext cx="637545" cy="597475"/>
          </a:xfrm>
          <a:prstGeom prst="rect">
            <a:avLst/>
          </a:prstGeom>
        </p:spPr>
      </p:pic>
      <p:pic>
        <p:nvPicPr>
          <p:cNvPr id="72" name="Picture 71">
            <a:extLst>
              <a:ext uri="{FF2B5EF4-FFF2-40B4-BE49-F238E27FC236}">
                <a16:creationId xmlns:a16="http://schemas.microsoft.com/office/drawing/2014/main" id="{7863478E-44A0-4D4F-ACEA-80738B47C9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989" t="-562" r="23659" b="562"/>
          <a:stretch/>
        </p:blipFill>
        <p:spPr>
          <a:xfrm>
            <a:off x="3657678" y="1303361"/>
            <a:ext cx="637545" cy="597475"/>
          </a:xfrm>
          <a:prstGeom prst="rect">
            <a:avLst/>
          </a:prstGeom>
        </p:spPr>
      </p:pic>
      <p:sp>
        <p:nvSpPr>
          <p:cNvPr id="73" name="Freeform 172">
            <a:extLst>
              <a:ext uri="{FF2B5EF4-FFF2-40B4-BE49-F238E27FC236}">
                <a16:creationId xmlns:a16="http://schemas.microsoft.com/office/drawing/2014/main" id="{0243A895-8F24-4A16-8B5D-68E8B0B7EFAB}"/>
              </a:ext>
            </a:extLst>
          </p:cNvPr>
          <p:cNvSpPr>
            <a:spLocks/>
          </p:cNvSpPr>
          <p:nvPr/>
        </p:nvSpPr>
        <p:spPr bwMode="auto">
          <a:xfrm>
            <a:off x="1832450" y="4123286"/>
            <a:ext cx="2507971" cy="692090"/>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4" name="Group 73">
            <a:extLst>
              <a:ext uri="{FF2B5EF4-FFF2-40B4-BE49-F238E27FC236}">
                <a16:creationId xmlns:a16="http://schemas.microsoft.com/office/drawing/2014/main" id="{D71C9C7C-2B41-45D6-9EC3-AE416B941E68}"/>
              </a:ext>
            </a:extLst>
          </p:cNvPr>
          <p:cNvGrpSpPr/>
          <p:nvPr/>
        </p:nvGrpSpPr>
        <p:grpSpPr>
          <a:xfrm>
            <a:off x="1999138" y="3373118"/>
            <a:ext cx="1266372" cy="1505758"/>
            <a:chOff x="1116013" y="2886076"/>
            <a:chExt cx="2089151" cy="2635250"/>
          </a:xfrm>
        </p:grpSpPr>
        <p:sp>
          <p:nvSpPr>
            <p:cNvPr id="75" name="Freeform 105">
              <a:extLst>
                <a:ext uri="{FF2B5EF4-FFF2-40B4-BE49-F238E27FC236}">
                  <a16:creationId xmlns:a16="http://schemas.microsoft.com/office/drawing/2014/main" id="{17AFD47C-6C75-4750-B853-76E60C79F15A}"/>
                </a:ext>
              </a:extLst>
            </p:cNvPr>
            <p:cNvSpPr>
              <a:spLocks/>
            </p:cNvSpPr>
            <p:nvPr/>
          </p:nvSpPr>
          <p:spPr bwMode="auto">
            <a:xfrm>
              <a:off x="2374901" y="3748088"/>
              <a:ext cx="322263" cy="244475"/>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70">
              <a:extLst>
                <a:ext uri="{FF2B5EF4-FFF2-40B4-BE49-F238E27FC236}">
                  <a16:creationId xmlns:a16="http://schemas.microsoft.com/office/drawing/2014/main" id="{64CBE57F-AFDD-4693-9666-FE62086F7C3A}"/>
                </a:ext>
              </a:extLst>
            </p:cNvPr>
            <p:cNvSpPr>
              <a:spLocks/>
            </p:cNvSpPr>
            <p:nvPr/>
          </p:nvSpPr>
          <p:spPr bwMode="auto">
            <a:xfrm>
              <a:off x="1501776" y="3517901"/>
              <a:ext cx="601663" cy="682625"/>
            </a:xfrm>
            <a:custGeom>
              <a:avLst/>
              <a:gdLst>
                <a:gd name="T0" fmla="*/ 211 w 229"/>
                <a:gd name="T1" fmla="*/ 248 h 261"/>
                <a:gd name="T2" fmla="*/ 159 w 229"/>
                <a:gd name="T3" fmla="*/ 243 h 261"/>
                <a:gd name="T4" fmla="*/ 23 w 229"/>
                <a:gd name="T5" fmla="*/ 94 h 261"/>
                <a:gd name="T6" fmla="*/ 23 w 229"/>
                <a:gd name="T7" fmla="*/ 94 h 261"/>
                <a:gd name="T8" fmla="*/ 17 w 229"/>
                <a:gd name="T9" fmla="*/ 88 h 261"/>
                <a:gd name="T10" fmla="*/ 25 w 229"/>
                <a:gd name="T11" fmla="*/ 17 h 261"/>
                <a:gd name="T12" fmla="*/ 96 w 229"/>
                <a:gd name="T13" fmla="*/ 25 h 261"/>
                <a:gd name="T14" fmla="*/ 96 w 229"/>
                <a:gd name="T15" fmla="*/ 25 h 261"/>
                <a:gd name="T16" fmla="*/ 216 w 229"/>
                <a:gd name="T17" fmla="*/ 197 h 261"/>
                <a:gd name="T18" fmla="*/ 211 w 229"/>
                <a:gd name="T19" fmla="*/ 24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61">
                  <a:moveTo>
                    <a:pt x="211" y="248"/>
                  </a:moveTo>
                  <a:cubicBezTo>
                    <a:pt x="195" y="261"/>
                    <a:pt x="172" y="259"/>
                    <a:pt x="159" y="243"/>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3"/>
                    <a:pt x="96" y="25"/>
                  </a:cubicBezTo>
                  <a:cubicBezTo>
                    <a:pt x="96" y="25"/>
                    <a:pt x="96" y="25"/>
                    <a:pt x="96" y="25"/>
                  </a:cubicBezTo>
                  <a:cubicBezTo>
                    <a:pt x="216" y="197"/>
                    <a:pt x="216" y="197"/>
                    <a:pt x="216" y="197"/>
                  </a:cubicBezTo>
                  <a:cubicBezTo>
                    <a:pt x="229" y="212"/>
                    <a:pt x="226" y="236"/>
                    <a:pt x="211" y="248"/>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73">
              <a:extLst>
                <a:ext uri="{FF2B5EF4-FFF2-40B4-BE49-F238E27FC236}">
                  <a16:creationId xmlns:a16="http://schemas.microsoft.com/office/drawing/2014/main" id="{49F8C16D-341F-4484-93F7-29E417520B24}"/>
                </a:ext>
              </a:extLst>
            </p:cNvPr>
            <p:cNvSpPr>
              <a:spLocks/>
            </p:cNvSpPr>
            <p:nvPr/>
          </p:nvSpPr>
          <p:spPr bwMode="auto">
            <a:xfrm>
              <a:off x="1625601" y="3308351"/>
              <a:ext cx="220663" cy="347663"/>
            </a:xfrm>
            <a:custGeom>
              <a:avLst/>
              <a:gdLst>
                <a:gd name="T0" fmla="*/ 84 w 84"/>
                <a:gd name="T1" fmla="*/ 0 h 133"/>
                <a:gd name="T2" fmla="*/ 9 w 84"/>
                <a:gd name="T3" fmla="*/ 1 h 133"/>
                <a:gd name="T4" fmla="*/ 2 w 84"/>
                <a:gd name="T5" fmla="*/ 77 h 133"/>
                <a:gd name="T6" fmla="*/ 33 w 84"/>
                <a:gd name="T7" fmla="*/ 131 h 133"/>
                <a:gd name="T8" fmla="*/ 76 w 84"/>
                <a:gd name="T9" fmla="*/ 82 h 133"/>
                <a:gd name="T10" fmla="*/ 84 w 84"/>
                <a:gd name="T11" fmla="*/ 0 h 133"/>
              </a:gdLst>
              <a:ahLst/>
              <a:cxnLst>
                <a:cxn ang="0">
                  <a:pos x="T0" y="T1"/>
                </a:cxn>
                <a:cxn ang="0">
                  <a:pos x="T2" y="T3"/>
                </a:cxn>
                <a:cxn ang="0">
                  <a:pos x="T4" y="T5"/>
                </a:cxn>
                <a:cxn ang="0">
                  <a:pos x="T6" y="T7"/>
                </a:cxn>
                <a:cxn ang="0">
                  <a:pos x="T8" y="T9"/>
                </a:cxn>
                <a:cxn ang="0">
                  <a:pos x="T10" y="T11"/>
                </a:cxn>
              </a:cxnLst>
              <a:rect l="0" t="0" r="r" b="b"/>
              <a:pathLst>
                <a:path w="84" h="133">
                  <a:moveTo>
                    <a:pt x="84" y="0"/>
                  </a:moveTo>
                  <a:cubicBezTo>
                    <a:pt x="9" y="1"/>
                    <a:pt x="9" y="1"/>
                    <a:pt x="9" y="1"/>
                  </a:cubicBezTo>
                  <a:cubicBezTo>
                    <a:pt x="4" y="58"/>
                    <a:pt x="3" y="53"/>
                    <a:pt x="2" y="77"/>
                  </a:cubicBezTo>
                  <a:cubicBezTo>
                    <a:pt x="2" y="93"/>
                    <a:pt x="0" y="128"/>
                    <a:pt x="33" y="131"/>
                  </a:cubicBezTo>
                  <a:cubicBezTo>
                    <a:pt x="65" y="133"/>
                    <a:pt x="74" y="97"/>
                    <a:pt x="76" y="82"/>
                  </a:cubicBezTo>
                  <a:cubicBezTo>
                    <a:pt x="79" y="61"/>
                    <a:pt x="84" y="0"/>
                    <a:pt x="84"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74">
              <a:extLst>
                <a:ext uri="{FF2B5EF4-FFF2-40B4-BE49-F238E27FC236}">
                  <a16:creationId xmlns:a16="http://schemas.microsoft.com/office/drawing/2014/main" id="{18810F4D-4689-46F5-95DE-00A8D7C585BC}"/>
                </a:ext>
              </a:extLst>
            </p:cNvPr>
            <p:cNvSpPr>
              <a:spLocks/>
            </p:cNvSpPr>
            <p:nvPr/>
          </p:nvSpPr>
          <p:spPr bwMode="auto">
            <a:xfrm>
              <a:off x="1657351" y="3409951"/>
              <a:ext cx="177800" cy="92075"/>
            </a:xfrm>
            <a:custGeom>
              <a:avLst/>
              <a:gdLst>
                <a:gd name="T0" fmla="*/ 1 w 68"/>
                <a:gd name="T1" fmla="*/ 0 h 35"/>
                <a:gd name="T2" fmla="*/ 65 w 68"/>
                <a:gd name="T3" fmla="*/ 32 h 35"/>
                <a:gd name="T4" fmla="*/ 68 w 68"/>
                <a:gd name="T5" fmla="*/ 9 h 35"/>
                <a:gd name="T6" fmla="*/ 1 w 68"/>
                <a:gd name="T7" fmla="*/ 0 h 35"/>
              </a:gdLst>
              <a:ahLst/>
              <a:cxnLst>
                <a:cxn ang="0">
                  <a:pos x="T0" y="T1"/>
                </a:cxn>
                <a:cxn ang="0">
                  <a:pos x="T2" y="T3"/>
                </a:cxn>
                <a:cxn ang="0">
                  <a:pos x="T4" y="T5"/>
                </a:cxn>
                <a:cxn ang="0">
                  <a:pos x="T6" y="T7"/>
                </a:cxn>
              </a:cxnLst>
              <a:rect l="0" t="0" r="r" b="b"/>
              <a:pathLst>
                <a:path w="68" h="35">
                  <a:moveTo>
                    <a:pt x="1" y="0"/>
                  </a:moveTo>
                  <a:cubicBezTo>
                    <a:pt x="0" y="16"/>
                    <a:pt x="44" y="35"/>
                    <a:pt x="65" y="32"/>
                  </a:cubicBezTo>
                  <a:cubicBezTo>
                    <a:pt x="68" y="9"/>
                    <a:pt x="68" y="9"/>
                    <a:pt x="68" y="9"/>
                  </a:cubicBezTo>
                  <a:lnTo>
                    <a:pt x="1"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75">
              <a:extLst>
                <a:ext uri="{FF2B5EF4-FFF2-40B4-BE49-F238E27FC236}">
                  <a16:creationId xmlns:a16="http://schemas.microsoft.com/office/drawing/2014/main" id="{2396E603-AF44-4C74-A52C-5DBE0C3BDC04}"/>
                </a:ext>
              </a:extLst>
            </p:cNvPr>
            <p:cNvSpPr>
              <a:spLocks/>
            </p:cNvSpPr>
            <p:nvPr/>
          </p:nvSpPr>
          <p:spPr bwMode="auto">
            <a:xfrm>
              <a:off x="1433513" y="2886076"/>
              <a:ext cx="560388" cy="579438"/>
            </a:xfrm>
            <a:custGeom>
              <a:avLst/>
              <a:gdLst>
                <a:gd name="T0" fmla="*/ 174 w 213"/>
                <a:gd name="T1" fmla="*/ 88 h 221"/>
                <a:gd name="T2" fmla="*/ 22 w 213"/>
                <a:gd name="T3" fmla="*/ 81 h 221"/>
                <a:gd name="T4" fmla="*/ 85 w 213"/>
                <a:gd name="T5" fmla="*/ 205 h 221"/>
                <a:gd name="T6" fmla="*/ 174 w 213"/>
                <a:gd name="T7" fmla="*/ 212 h 221"/>
                <a:gd name="T8" fmla="*/ 192 w 213"/>
                <a:gd name="T9" fmla="*/ 201 h 221"/>
                <a:gd name="T10" fmla="*/ 191 w 213"/>
                <a:gd name="T11" fmla="*/ 144 h 221"/>
                <a:gd name="T12" fmla="*/ 203 w 213"/>
                <a:gd name="T13" fmla="*/ 129 h 221"/>
                <a:gd name="T14" fmla="*/ 177 w 213"/>
                <a:gd name="T15" fmla="*/ 95 h 221"/>
                <a:gd name="T16" fmla="*/ 174 w 213"/>
                <a:gd name="T17" fmla="*/ 89 h 221"/>
                <a:gd name="T18" fmla="*/ 174 w 213"/>
                <a:gd name="T19" fmla="*/ 8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21">
                  <a:moveTo>
                    <a:pt x="174" y="88"/>
                  </a:moveTo>
                  <a:cubicBezTo>
                    <a:pt x="143" y="0"/>
                    <a:pt x="43" y="17"/>
                    <a:pt x="22" y="81"/>
                  </a:cubicBezTo>
                  <a:cubicBezTo>
                    <a:pt x="0" y="146"/>
                    <a:pt x="43" y="185"/>
                    <a:pt x="85" y="205"/>
                  </a:cubicBezTo>
                  <a:cubicBezTo>
                    <a:pt x="116" y="221"/>
                    <a:pt x="155" y="214"/>
                    <a:pt x="174" y="212"/>
                  </a:cubicBezTo>
                  <a:cubicBezTo>
                    <a:pt x="193" y="210"/>
                    <a:pt x="192" y="201"/>
                    <a:pt x="192" y="201"/>
                  </a:cubicBezTo>
                  <a:cubicBezTo>
                    <a:pt x="191" y="189"/>
                    <a:pt x="186" y="151"/>
                    <a:pt x="191" y="144"/>
                  </a:cubicBezTo>
                  <a:cubicBezTo>
                    <a:pt x="213" y="138"/>
                    <a:pt x="205" y="131"/>
                    <a:pt x="203" y="129"/>
                  </a:cubicBezTo>
                  <a:cubicBezTo>
                    <a:pt x="201" y="126"/>
                    <a:pt x="178" y="102"/>
                    <a:pt x="177" y="95"/>
                  </a:cubicBezTo>
                  <a:cubicBezTo>
                    <a:pt x="176" y="93"/>
                    <a:pt x="175" y="91"/>
                    <a:pt x="174" y="89"/>
                  </a:cubicBezTo>
                  <a:cubicBezTo>
                    <a:pt x="174" y="88"/>
                    <a:pt x="174" y="88"/>
                    <a:pt x="174" y="8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76">
              <a:extLst>
                <a:ext uri="{FF2B5EF4-FFF2-40B4-BE49-F238E27FC236}">
                  <a16:creationId xmlns:a16="http://schemas.microsoft.com/office/drawing/2014/main" id="{9515EACF-9D0D-4F9F-A87E-2A78670AF217}"/>
                </a:ext>
              </a:extLst>
            </p:cNvPr>
            <p:cNvSpPr>
              <a:spLocks/>
            </p:cNvSpPr>
            <p:nvPr/>
          </p:nvSpPr>
          <p:spPr bwMode="auto">
            <a:xfrm>
              <a:off x="1657351" y="3203576"/>
              <a:ext cx="33338" cy="98425"/>
            </a:xfrm>
            <a:custGeom>
              <a:avLst/>
              <a:gdLst>
                <a:gd name="T0" fmla="*/ 13 w 13"/>
                <a:gd name="T1" fmla="*/ 1 h 38"/>
                <a:gd name="T2" fmla="*/ 2 w 13"/>
                <a:gd name="T3" fmla="*/ 5 h 38"/>
                <a:gd name="T4" fmla="*/ 5 w 13"/>
                <a:gd name="T5" fmla="*/ 26 h 38"/>
                <a:gd name="T6" fmla="*/ 11 w 13"/>
                <a:gd name="T7" fmla="*/ 38 h 38"/>
                <a:gd name="T8" fmla="*/ 13 w 13"/>
                <a:gd name="T9" fmla="*/ 1 h 38"/>
              </a:gdLst>
              <a:ahLst/>
              <a:cxnLst>
                <a:cxn ang="0">
                  <a:pos x="T0" y="T1"/>
                </a:cxn>
                <a:cxn ang="0">
                  <a:pos x="T2" y="T3"/>
                </a:cxn>
                <a:cxn ang="0">
                  <a:pos x="T4" y="T5"/>
                </a:cxn>
                <a:cxn ang="0">
                  <a:pos x="T6" y="T7"/>
                </a:cxn>
                <a:cxn ang="0">
                  <a:pos x="T8" y="T9"/>
                </a:cxn>
              </a:cxnLst>
              <a:rect l="0" t="0" r="r" b="b"/>
              <a:pathLst>
                <a:path w="13" h="38">
                  <a:moveTo>
                    <a:pt x="13" y="1"/>
                  </a:moveTo>
                  <a:cubicBezTo>
                    <a:pt x="8" y="0"/>
                    <a:pt x="3" y="0"/>
                    <a:pt x="2" y="5"/>
                  </a:cubicBezTo>
                  <a:cubicBezTo>
                    <a:pt x="0" y="10"/>
                    <a:pt x="2" y="19"/>
                    <a:pt x="5" y="26"/>
                  </a:cubicBezTo>
                  <a:cubicBezTo>
                    <a:pt x="7" y="31"/>
                    <a:pt x="9" y="35"/>
                    <a:pt x="11" y="38"/>
                  </a:cubicBezTo>
                  <a:cubicBezTo>
                    <a:pt x="9" y="30"/>
                    <a:pt x="5" y="8"/>
                    <a:pt x="13" y="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77">
              <a:extLst>
                <a:ext uri="{FF2B5EF4-FFF2-40B4-BE49-F238E27FC236}">
                  <a16:creationId xmlns:a16="http://schemas.microsoft.com/office/drawing/2014/main" id="{73FAF601-74CE-4043-B1A5-33488BC613EE}"/>
                </a:ext>
              </a:extLst>
            </p:cNvPr>
            <p:cNvSpPr>
              <a:spLocks/>
            </p:cNvSpPr>
            <p:nvPr/>
          </p:nvSpPr>
          <p:spPr bwMode="auto">
            <a:xfrm>
              <a:off x="1428751" y="2886076"/>
              <a:ext cx="482600" cy="536575"/>
            </a:xfrm>
            <a:custGeom>
              <a:avLst/>
              <a:gdLst>
                <a:gd name="T0" fmla="*/ 169 w 184"/>
                <a:gd name="T1" fmla="*/ 87 h 205"/>
                <a:gd name="T2" fmla="*/ 150 w 184"/>
                <a:gd name="T3" fmla="*/ 64 h 205"/>
                <a:gd name="T4" fmla="*/ 164 w 184"/>
                <a:gd name="T5" fmla="*/ 89 h 205"/>
                <a:gd name="T6" fmla="*/ 119 w 184"/>
                <a:gd name="T7" fmla="*/ 122 h 205"/>
                <a:gd name="T8" fmla="*/ 100 w 184"/>
                <a:gd name="T9" fmla="*/ 122 h 205"/>
                <a:gd name="T10" fmla="*/ 89 w 184"/>
                <a:gd name="T11" fmla="*/ 126 h 205"/>
                <a:gd name="T12" fmla="*/ 92 w 184"/>
                <a:gd name="T13" fmla="*/ 147 h 205"/>
                <a:gd name="T14" fmla="*/ 98 w 184"/>
                <a:gd name="T15" fmla="*/ 159 h 205"/>
                <a:gd name="T16" fmla="*/ 87 w 184"/>
                <a:gd name="T17" fmla="*/ 205 h 205"/>
                <a:gd name="T18" fmla="*/ 87 w 184"/>
                <a:gd name="T19" fmla="*/ 205 h 205"/>
                <a:gd name="T20" fmla="*/ 28 w 184"/>
                <a:gd name="T21" fmla="*/ 159 h 205"/>
                <a:gd name="T22" fmla="*/ 60 w 184"/>
                <a:gd name="T23" fmla="*/ 30 h 205"/>
                <a:gd name="T24" fmla="*/ 184 w 184"/>
                <a:gd name="T25" fmla="*/ 81 h 205"/>
                <a:gd name="T26" fmla="*/ 169 w 184"/>
                <a:gd name="T27" fmla="*/ 8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05">
                  <a:moveTo>
                    <a:pt x="169" y="87"/>
                  </a:moveTo>
                  <a:cubicBezTo>
                    <a:pt x="168" y="82"/>
                    <a:pt x="151" y="64"/>
                    <a:pt x="150" y="64"/>
                  </a:cubicBezTo>
                  <a:cubicBezTo>
                    <a:pt x="149" y="65"/>
                    <a:pt x="167" y="87"/>
                    <a:pt x="164" y="89"/>
                  </a:cubicBezTo>
                  <a:cubicBezTo>
                    <a:pt x="153" y="94"/>
                    <a:pt x="107" y="77"/>
                    <a:pt x="119" y="122"/>
                  </a:cubicBezTo>
                  <a:cubicBezTo>
                    <a:pt x="121" y="129"/>
                    <a:pt x="109" y="125"/>
                    <a:pt x="100" y="122"/>
                  </a:cubicBezTo>
                  <a:cubicBezTo>
                    <a:pt x="95" y="121"/>
                    <a:pt x="90" y="121"/>
                    <a:pt x="89" y="126"/>
                  </a:cubicBezTo>
                  <a:cubicBezTo>
                    <a:pt x="87" y="131"/>
                    <a:pt x="89" y="140"/>
                    <a:pt x="92" y="147"/>
                  </a:cubicBezTo>
                  <a:cubicBezTo>
                    <a:pt x="94" y="152"/>
                    <a:pt x="96" y="156"/>
                    <a:pt x="98" y="159"/>
                  </a:cubicBezTo>
                  <a:cubicBezTo>
                    <a:pt x="103" y="167"/>
                    <a:pt x="106" y="197"/>
                    <a:pt x="87" y="205"/>
                  </a:cubicBezTo>
                  <a:cubicBezTo>
                    <a:pt x="87" y="205"/>
                    <a:pt x="87" y="205"/>
                    <a:pt x="87" y="205"/>
                  </a:cubicBezTo>
                  <a:cubicBezTo>
                    <a:pt x="86" y="205"/>
                    <a:pt x="43" y="184"/>
                    <a:pt x="28" y="159"/>
                  </a:cubicBezTo>
                  <a:cubicBezTo>
                    <a:pt x="5" y="121"/>
                    <a:pt x="0" y="65"/>
                    <a:pt x="60" y="30"/>
                  </a:cubicBezTo>
                  <a:cubicBezTo>
                    <a:pt x="113" y="0"/>
                    <a:pt x="176" y="27"/>
                    <a:pt x="184" y="81"/>
                  </a:cubicBezTo>
                  <a:lnTo>
                    <a:pt x="169" y="87"/>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78">
              <a:extLst>
                <a:ext uri="{FF2B5EF4-FFF2-40B4-BE49-F238E27FC236}">
                  <a16:creationId xmlns:a16="http://schemas.microsoft.com/office/drawing/2014/main" id="{2DAC2CA2-3649-4CAB-BEC7-A4D8D7E25695}"/>
                </a:ext>
              </a:extLst>
            </p:cNvPr>
            <p:cNvSpPr>
              <a:spLocks/>
            </p:cNvSpPr>
            <p:nvPr/>
          </p:nvSpPr>
          <p:spPr bwMode="auto">
            <a:xfrm>
              <a:off x="1825626" y="3175001"/>
              <a:ext cx="33338" cy="25400"/>
            </a:xfrm>
            <a:custGeom>
              <a:avLst/>
              <a:gdLst>
                <a:gd name="T0" fmla="*/ 7 w 13"/>
                <a:gd name="T1" fmla="*/ 8 h 10"/>
                <a:gd name="T2" fmla="*/ 11 w 13"/>
                <a:gd name="T3" fmla="*/ 10 h 10"/>
                <a:gd name="T4" fmla="*/ 13 w 13"/>
                <a:gd name="T5" fmla="*/ 6 h 10"/>
                <a:gd name="T6" fmla="*/ 6 w 13"/>
                <a:gd name="T7" fmla="*/ 0 h 10"/>
                <a:gd name="T8" fmla="*/ 0 w 13"/>
                <a:gd name="T9" fmla="*/ 6 h 10"/>
                <a:gd name="T10" fmla="*/ 2 w 13"/>
                <a:gd name="T11" fmla="*/ 10 h 10"/>
                <a:gd name="T12" fmla="*/ 7 w 13"/>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7" y="8"/>
                  </a:moveTo>
                  <a:cubicBezTo>
                    <a:pt x="9" y="8"/>
                    <a:pt x="10" y="9"/>
                    <a:pt x="11" y="10"/>
                  </a:cubicBezTo>
                  <a:cubicBezTo>
                    <a:pt x="12" y="9"/>
                    <a:pt x="13" y="7"/>
                    <a:pt x="13" y="6"/>
                  </a:cubicBezTo>
                  <a:cubicBezTo>
                    <a:pt x="13" y="3"/>
                    <a:pt x="10" y="0"/>
                    <a:pt x="6" y="0"/>
                  </a:cubicBezTo>
                  <a:cubicBezTo>
                    <a:pt x="3" y="0"/>
                    <a:pt x="0" y="3"/>
                    <a:pt x="0" y="6"/>
                  </a:cubicBezTo>
                  <a:cubicBezTo>
                    <a:pt x="0" y="8"/>
                    <a:pt x="1" y="9"/>
                    <a:pt x="2" y="10"/>
                  </a:cubicBezTo>
                  <a:cubicBezTo>
                    <a:pt x="3" y="9"/>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79">
              <a:extLst>
                <a:ext uri="{FF2B5EF4-FFF2-40B4-BE49-F238E27FC236}">
                  <a16:creationId xmlns:a16="http://schemas.microsoft.com/office/drawing/2014/main" id="{C5D5B24F-37C6-416D-9FFA-AAE3277B3B1C}"/>
                </a:ext>
              </a:extLst>
            </p:cNvPr>
            <p:cNvSpPr>
              <a:spLocks/>
            </p:cNvSpPr>
            <p:nvPr/>
          </p:nvSpPr>
          <p:spPr bwMode="auto">
            <a:xfrm>
              <a:off x="1865313" y="3333751"/>
              <a:ext cx="69850" cy="11113"/>
            </a:xfrm>
            <a:custGeom>
              <a:avLst/>
              <a:gdLst>
                <a:gd name="T0" fmla="*/ 0 w 27"/>
                <a:gd name="T1" fmla="*/ 0 h 4"/>
                <a:gd name="T2" fmla="*/ 12 w 27"/>
                <a:gd name="T3" fmla="*/ 1 h 4"/>
                <a:gd name="T4" fmla="*/ 21 w 27"/>
                <a:gd name="T5" fmla="*/ 1 h 4"/>
                <a:gd name="T6" fmla="*/ 25 w 27"/>
                <a:gd name="T7" fmla="*/ 0 h 4"/>
                <a:gd name="T8" fmla="*/ 27 w 27"/>
                <a:gd name="T9" fmla="*/ 2 h 4"/>
                <a:gd name="T10" fmla="*/ 26 w 27"/>
                <a:gd name="T11" fmla="*/ 3 h 4"/>
                <a:gd name="T12" fmla="*/ 25 w 27"/>
                <a:gd name="T13" fmla="*/ 3 h 4"/>
                <a:gd name="T14" fmla="*/ 25 w 27"/>
                <a:gd name="T15" fmla="*/ 3 h 4"/>
                <a:gd name="T16" fmla="*/ 21 w 27"/>
                <a:gd name="T17" fmla="*/ 4 h 4"/>
                <a:gd name="T18" fmla="*/ 12 w 27"/>
                <a:gd name="T19" fmla="*/ 3 h 4"/>
                <a:gd name="T20" fmla="*/ 0 w 2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
                  <a:moveTo>
                    <a:pt x="0" y="0"/>
                  </a:moveTo>
                  <a:cubicBezTo>
                    <a:pt x="0" y="0"/>
                    <a:pt x="6" y="1"/>
                    <a:pt x="12" y="1"/>
                  </a:cubicBezTo>
                  <a:cubicBezTo>
                    <a:pt x="16" y="1"/>
                    <a:pt x="19" y="1"/>
                    <a:pt x="21" y="1"/>
                  </a:cubicBezTo>
                  <a:cubicBezTo>
                    <a:pt x="23" y="1"/>
                    <a:pt x="25" y="0"/>
                    <a:pt x="25" y="0"/>
                  </a:cubicBezTo>
                  <a:cubicBezTo>
                    <a:pt x="26" y="0"/>
                    <a:pt x="27" y="1"/>
                    <a:pt x="27" y="2"/>
                  </a:cubicBezTo>
                  <a:cubicBezTo>
                    <a:pt x="27" y="2"/>
                    <a:pt x="26" y="3"/>
                    <a:pt x="26" y="3"/>
                  </a:cubicBezTo>
                  <a:cubicBezTo>
                    <a:pt x="26" y="3"/>
                    <a:pt x="26" y="3"/>
                    <a:pt x="25" y="3"/>
                  </a:cubicBezTo>
                  <a:cubicBezTo>
                    <a:pt x="25" y="3"/>
                    <a:pt x="25" y="3"/>
                    <a:pt x="25" y="3"/>
                  </a:cubicBezTo>
                  <a:cubicBezTo>
                    <a:pt x="25" y="3"/>
                    <a:pt x="24" y="4"/>
                    <a:pt x="21" y="4"/>
                  </a:cubicBezTo>
                  <a:cubicBezTo>
                    <a:pt x="19" y="4"/>
                    <a:pt x="16" y="3"/>
                    <a:pt x="12" y="3"/>
                  </a:cubicBezTo>
                  <a:cubicBezTo>
                    <a:pt x="6" y="2"/>
                    <a:pt x="0" y="0"/>
                    <a:pt x="0" y="0"/>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80">
              <a:extLst>
                <a:ext uri="{FF2B5EF4-FFF2-40B4-BE49-F238E27FC236}">
                  <a16:creationId xmlns:a16="http://schemas.microsoft.com/office/drawing/2014/main" id="{8B501532-32FA-4539-A2C4-ECC116A7ACD2}"/>
                </a:ext>
              </a:extLst>
            </p:cNvPr>
            <p:cNvSpPr>
              <a:spLocks/>
            </p:cNvSpPr>
            <p:nvPr/>
          </p:nvSpPr>
          <p:spPr bwMode="auto">
            <a:xfrm>
              <a:off x="1865313" y="3333751"/>
              <a:ext cx="68263" cy="15875"/>
            </a:xfrm>
            <a:custGeom>
              <a:avLst/>
              <a:gdLst>
                <a:gd name="T0" fmla="*/ 0 w 26"/>
                <a:gd name="T1" fmla="*/ 0 h 6"/>
                <a:gd name="T2" fmla="*/ 12 w 26"/>
                <a:gd name="T3" fmla="*/ 3 h 6"/>
                <a:gd name="T4" fmla="*/ 21 w 26"/>
                <a:gd name="T5" fmla="*/ 3 h 6"/>
                <a:gd name="T6" fmla="*/ 25 w 26"/>
                <a:gd name="T7" fmla="*/ 3 h 6"/>
                <a:gd name="T8" fmla="*/ 26 w 26"/>
                <a:gd name="T9" fmla="*/ 4 h 6"/>
                <a:gd name="T10" fmla="*/ 25 w 26"/>
                <a:gd name="T11" fmla="*/ 6 h 6"/>
                <a:gd name="T12" fmla="*/ 25 w 26"/>
                <a:gd name="T13" fmla="*/ 6 h 6"/>
                <a:gd name="T14" fmla="*/ 25 w 26"/>
                <a:gd name="T15" fmla="*/ 6 h 6"/>
                <a:gd name="T16" fmla="*/ 21 w 26"/>
                <a:gd name="T17" fmla="*/ 6 h 6"/>
                <a:gd name="T18" fmla="*/ 12 w 26"/>
                <a:gd name="T19" fmla="*/ 4 h 6"/>
                <a:gd name="T20" fmla="*/ 0 w 2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6">
                  <a:moveTo>
                    <a:pt x="0" y="0"/>
                  </a:moveTo>
                  <a:cubicBezTo>
                    <a:pt x="0" y="0"/>
                    <a:pt x="6" y="2"/>
                    <a:pt x="12" y="3"/>
                  </a:cubicBezTo>
                  <a:cubicBezTo>
                    <a:pt x="15" y="3"/>
                    <a:pt x="19" y="3"/>
                    <a:pt x="21" y="3"/>
                  </a:cubicBezTo>
                  <a:cubicBezTo>
                    <a:pt x="23" y="3"/>
                    <a:pt x="25" y="3"/>
                    <a:pt x="25" y="3"/>
                  </a:cubicBezTo>
                  <a:cubicBezTo>
                    <a:pt x="26" y="3"/>
                    <a:pt x="26" y="4"/>
                    <a:pt x="26" y="4"/>
                  </a:cubicBezTo>
                  <a:cubicBezTo>
                    <a:pt x="26" y="5"/>
                    <a:pt x="26" y="6"/>
                    <a:pt x="25" y="6"/>
                  </a:cubicBezTo>
                  <a:cubicBezTo>
                    <a:pt x="25" y="6"/>
                    <a:pt x="25" y="6"/>
                    <a:pt x="25" y="6"/>
                  </a:cubicBezTo>
                  <a:cubicBezTo>
                    <a:pt x="25" y="6"/>
                    <a:pt x="25" y="6"/>
                    <a:pt x="25" y="6"/>
                  </a:cubicBezTo>
                  <a:cubicBezTo>
                    <a:pt x="25" y="6"/>
                    <a:pt x="23" y="6"/>
                    <a:pt x="21" y="6"/>
                  </a:cubicBezTo>
                  <a:cubicBezTo>
                    <a:pt x="18" y="5"/>
                    <a:pt x="15" y="5"/>
                    <a:pt x="12" y="4"/>
                  </a:cubicBezTo>
                  <a:cubicBezTo>
                    <a:pt x="6" y="3"/>
                    <a:pt x="0" y="0"/>
                    <a:pt x="0" y="0"/>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81">
              <a:extLst>
                <a:ext uri="{FF2B5EF4-FFF2-40B4-BE49-F238E27FC236}">
                  <a16:creationId xmlns:a16="http://schemas.microsoft.com/office/drawing/2014/main" id="{0F85AAAC-4365-4741-A9E5-FEFFD3464B3F}"/>
                </a:ext>
              </a:extLst>
            </p:cNvPr>
            <p:cNvSpPr>
              <a:spLocks/>
            </p:cNvSpPr>
            <p:nvPr/>
          </p:nvSpPr>
          <p:spPr bwMode="auto">
            <a:xfrm>
              <a:off x="2211388" y="5353051"/>
              <a:ext cx="622300" cy="165100"/>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82">
              <a:extLst>
                <a:ext uri="{FF2B5EF4-FFF2-40B4-BE49-F238E27FC236}">
                  <a16:creationId xmlns:a16="http://schemas.microsoft.com/office/drawing/2014/main" id="{C86629C8-E454-4857-A4EB-39775D5BF759}"/>
                </a:ext>
              </a:extLst>
            </p:cNvPr>
            <p:cNvSpPr>
              <a:spLocks/>
            </p:cNvSpPr>
            <p:nvPr/>
          </p:nvSpPr>
          <p:spPr bwMode="auto">
            <a:xfrm>
              <a:off x="2206626" y="5292726"/>
              <a:ext cx="412750" cy="128588"/>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83">
              <a:extLst>
                <a:ext uri="{FF2B5EF4-FFF2-40B4-BE49-F238E27FC236}">
                  <a16:creationId xmlns:a16="http://schemas.microsoft.com/office/drawing/2014/main" id="{4FD70AF5-A545-4E96-A839-09AE6351DA6E}"/>
                </a:ext>
              </a:extLst>
            </p:cNvPr>
            <p:cNvSpPr>
              <a:spLocks/>
            </p:cNvSpPr>
            <p:nvPr/>
          </p:nvSpPr>
          <p:spPr bwMode="auto">
            <a:xfrm>
              <a:off x="2360613" y="4584701"/>
              <a:ext cx="404813" cy="817563"/>
            </a:xfrm>
            <a:custGeom>
              <a:avLst/>
              <a:gdLst>
                <a:gd name="T0" fmla="*/ 153 w 255"/>
                <a:gd name="T1" fmla="*/ 514 h 515"/>
                <a:gd name="T2" fmla="*/ 255 w 255"/>
                <a:gd name="T3" fmla="*/ 515 h 515"/>
                <a:gd name="T4" fmla="*/ 87 w 255"/>
                <a:gd name="T5" fmla="*/ 0 h 515"/>
                <a:gd name="T6" fmla="*/ 0 w 255"/>
                <a:gd name="T7" fmla="*/ 24 h 515"/>
                <a:gd name="T8" fmla="*/ 153 w 255"/>
                <a:gd name="T9" fmla="*/ 514 h 515"/>
              </a:gdLst>
              <a:ahLst/>
              <a:cxnLst>
                <a:cxn ang="0">
                  <a:pos x="T0" y="T1"/>
                </a:cxn>
                <a:cxn ang="0">
                  <a:pos x="T2" y="T3"/>
                </a:cxn>
                <a:cxn ang="0">
                  <a:pos x="T4" y="T5"/>
                </a:cxn>
                <a:cxn ang="0">
                  <a:pos x="T6" y="T7"/>
                </a:cxn>
                <a:cxn ang="0">
                  <a:pos x="T8" y="T9"/>
                </a:cxn>
              </a:cxnLst>
              <a:rect l="0" t="0" r="r" b="b"/>
              <a:pathLst>
                <a:path w="255" h="515">
                  <a:moveTo>
                    <a:pt x="153" y="514"/>
                  </a:moveTo>
                  <a:lnTo>
                    <a:pt x="255" y="515"/>
                  </a:lnTo>
                  <a:lnTo>
                    <a:pt x="87" y="0"/>
                  </a:lnTo>
                  <a:lnTo>
                    <a:pt x="0" y="24"/>
                  </a:lnTo>
                  <a:lnTo>
                    <a:pt x="153" y="514"/>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84">
              <a:extLst>
                <a:ext uri="{FF2B5EF4-FFF2-40B4-BE49-F238E27FC236}">
                  <a16:creationId xmlns:a16="http://schemas.microsoft.com/office/drawing/2014/main" id="{CF90518E-738F-4187-8AF6-DC1E1F86AB25}"/>
                </a:ext>
              </a:extLst>
            </p:cNvPr>
            <p:cNvSpPr>
              <a:spLocks/>
            </p:cNvSpPr>
            <p:nvPr/>
          </p:nvSpPr>
          <p:spPr bwMode="auto">
            <a:xfrm>
              <a:off x="2085976" y="4645026"/>
              <a:ext cx="288925" cy="749300"/>
            </a:xfrm>
            <a:custGeom>
              <a:avLst/>
              <a:gdLst>
                <a:gd name="T0" fmla="*/ 82 w 182"/>
                <a:gd name="T1" fmla="*/ 472 h 472"/>
                <a:gd name="T2" fmla="*/ 182 w 182"/>
                <a:gd name="T3" fmla="*/ 469 h 472"/>
                <a:gd name="T4" fmla="*/ 102 w 182"/>
                <a:gd name="T5" fmla="*/ 0 h 472"/>
                <a:gd name="T6" fmla="*/ 0 w 182"/>
                <a:gd name="T7" fmla="*/ 0 h 472"/>
                <a:gd name="T8" fmla="*/ 82 w 182"/>
                <a:gd name="T9" fmla="*/ 472 h 472"/>
              </a:gdLst>
              <a:ahLst/>
              <a:cxnLst>
                <a:cxn ang="0">
                  <a:pos x="T0" y="T1"/>
                </a:cxn>
                <a:cxn ang="0">
                  <a:pos x="T2" y="T3"/>
                </a:cxn>
                <a:cxn ang="0">
                  <a:pos x="T4" y="T5"/>
                </a:cxn>
                <a:cxn ang="0">
                  <a:pos x="T6" y="T7"/>
                </a:cxn>
                <a:cxn ang="0">
                  <a:pos x="T8" y="T9"/>
                </a:cxn>
              </a:cxnLst>
              <a:rect l="0" t="0" r="r" b="b"/>
              <a:pathLst>
                <a:path w="182" h="472">
                  <a:moveTo>
                    <a:pt x="82" y="472"/>
                  </a:moveTo>
                  <a:lnTo>
                    <a:pt x="182" y="469"/>
                  </a:lnTo>
                  <a:lnTo>
                    <a:pt x="102" y="0"/>
                  </a:lnTo>
                  <a:lnTo>
                    <a:pt x="0" y="0"/>
                  </a:lnTo>
                  <a:lnTo>
                    <a:pt x="82" y="47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85">
              <a:extLst>
                <a:ext uri="{FF2B5EF4-FFF2-40B4-BE49-F238E27FC236}">
                  <a16:creationId xmlns:a16="http://schemas.microsoft.com/office/drawing/2014/main" id="{07114352-37E2-4C26-824B-0C76F561FB43}"/>
                </a:ext>
              </a:extLst>
            </p:cNvPr>
            <p:cNvSpPr>
              <a:spLocks noChangeArrowheads="1"/>
            </p:cNvSpPr>
            <p:nvPr/>
          </p:nvSpPr>
          <p:spPr bwMode="auto">
            <a:xfrm>
              <a:off x="1730376" y="4505326"/>
              <a:ext cx="180975" cy="66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86">
              <a:extLst>
                <a:ext uri="{FF2B5EF4-FFF2-40B4-BE49-F238E27FC236}">
                  <a16:creationId xmlns:a16="http://schemas.microsoft.com/office/drawing/2014/main" id="{24BA7A0A-9B42-42E7-A553-EA3622DB31FC}"/>
                </a:ext>
              </a:extLst>
            </p:cNvPr>
            <p:cNvSpPr>
              <a:spLocks/>
            </p:cNvSpPr>
            <p:nvPr/>
          </p:nvSpPr>
          <p:spPr bwMode="auto">
            <a:xfrm>
              <a:off x="1649413" y="4281488"/>
              <a:ext cx="719138" cy="1039813"/>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87">
              <a:extLst>
                <a:ext uri="{FF2B5EF4-FFF2-40B4-BE49-F238E27FC236}">
                  <a16:creationId xmlns:a16="http://schemas.microsoft.com/office/drawing/2014/main" id="{34F5B3AE-8AF6-4B41-AC4C-3D19F5B226B8}"/>
                </a:ext>
              </a:extLst>
            </p:cNvPr>
            <p:cNvSpPr>
              <a:spLocks/>
            </p:cNvSpPr>
            <p:nvPr/>
          </p:nvSpPr>
          <p:spPr bwMode="auto">
            <a:xfrm>
              <a:off x="1649413" y="4281488"/>
              <a:ext cx="569913" cy="1039813"/>
            </a:xfrm>
            <a:custGeom>
              <a:avLst/>
              <a:gdLst>
                <a:gd name="T0" fmla="*/ 291 w 359"/>
                <a:gd name="T1" fmla="*/ 168 h 655"/>
                <a:gd name="T2" fmla="*/ 43 w 359"/>
                <a:gd name="T3" fmla="*/ 135 h 655"/>
                <a:gd name="T4" fmla="*/ 63 w 359"/>
                <a:gd name="T5" fmla="*/ 6 h 655"/>
                <a:gd name="T6" fmla="*/ 21 w 359"/>
                <a:gd name="T7" fmla="*/ 0 h 655"/>
                <a:gd name="T8" fmla="*/ 0 w 359"/>
                <a:gd name="T9" fmla="*/ 146 h 655"/>
                <a:gd name="T10" fmla="*/ 243 w 359"/>
                <a:gd name="T11" fmla="*/ 183 h 655"/>
                <a:gd name="T12" fmla="*/ 314 w 359"/>
                <a:gd name="T13" fmla="*/ 655 h 655"/>
                <a:gd name="T14" fmla="*/ 359 w 359"/>
                <a:gd name="T15" fmla="*/ 644 h 655"/>
                <a:gd name="T16" fmla="*/ 291 w 359"/>
                <a:gd name="T17" fmla="*/ 16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655">
                  <a:moveTo>
                    <a:pt x="291" y="168"/>
                  </a:moveTo>
                  <a:lnTo>
                    <a:pt x="43" y="135"/>
                  </a:lnTo>
                  <a:lnTo>
                    <a:pt x="63" y="6"/>
                  </a:lnTo>
                  <a:lnTo>
                    <a:pt x="21" y="0"/>
                  </a:lnTo>
                  <a:lnTo>
                    <a:pt x="0" y="146"/>
                  </a:lnTo>
                  <a:lnTo>
                    <a:pt x="243" y="183"/>
                  </a:lnTo>
                  <a:lnTo>
                    <a:pt x="314" y="655"/>
                  </a:lnTo>
                  <a:lnTo>
                    <a:pt x="359" y="644"/>
                  </a:lnTo>
                  <a:lnTo>
                    <a:pt x="291" y="168"/>
                  </a:ln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88">
              <a:extLst>
                <a:ext uri="{FF2B5EF4-FFF2-40B4-BE49-F238E27FC236}">
                  <a16:creationId xmlns:a16="http://schemas.microsoft.com/office/drawing/2014/main" id="{FA1D8B48-4219-48CD-ADBB-87DBB8490675}"/>
                </a:ext>
              </a:extLst>
            </p:cNvPr>
            <p:cNvSpPr>
              <a:spLocks/>
            </p:cNvSpPr>
            <p:nvPr/>
          </p:nvSpPr>
          <p:spPr bwMode="auto">
            <a:xfrm>
              <a:off x="1649413" y="4281488"/>
              <a:ext cx="569913" cy="1039813"/>
            </a:xfrm>
            <a:custGeom>
              <a:avLst/>
              <a:gdLst>
                <a:gd name="T0" fmla="*/ 291 w 359"/>
                <a:gd name="T1" fmla="*/ 168 h 655"/>
                <a:gd name="T2" fmla="*/ 43 w 359"/>
                <a:gd name="T3" fmla="*/ 135 h 655"/>
                <a:gd name="T4" fmla="*/ 63 w 359"/>
                <a:gd name="T5" fmla="*/ 6 h 655"/>
                <a:gd name="T6" fmla="*/ 21 w 359"/>
                <a:gd name="T7" fmla="*/ 0 h 655"/>
                <a:gd name="T8" fmla="*/ 0 w 359"/>
                <a:gd name="T9" fmla="*/ 146 h 655"/>
                <a:gd name="T10" fmla="*/ 243 w 359"/>
                <a:gd name="T11" fmla="*/ 183 h 655"/>
                <a:gd name="T12" fmla="*/ 314 w 359"/>
                <a:gd name="T13" fmla="*/ 655 h 655"/>
                <a:gd name="T14" fmla="*/ 359 w 359"/>
                <a:gd name="T15" fmla="*/ 644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655">
                  <a:moveTo>
                    <a:pt x="291" y="168"/>
                  </a:moveTo>
                  <a:lnTo>
                    <a:pt x="43" y="135"/>
                  </a:lnTo>
                  <a:lnTo>
                    <a:pt x="63" y="6"/>
                  </a:lnTo>
                  <a:lnTo>
                    <a:pt x="21" y="0"/>
                  </a:lnTo>
                  <a:lnTo>
                    <a:pt x="0" y="146"/>
                  </a:lnTo>
                  <a:lnTo>
                    <a:pt x="243" y="183"/>
                  </a:lnTo>
                  <a:lnTo>
                    <a:pt x="314" y="655"/>
                  </a:lnTo>
                  <a:lnTo>
                    <a:pt x="359" y="6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89">
              <a:extLst>
                <a:ext uri="{FF2B5EF4-FFF2-40B4-BE49-F238E27FC236}">
                  <a16:creationId xmlns:a16="http://schemas.microsoft.com/office/drawing/2014/main" id="{5ED8C1EA-478E-453B-90CC-4392C82C1AE4}"/>
                </a:ext>
              </a:extLst>
            </p:cNvPr>
            <p:cNvSpPr>
              <a:spLocks/>
            </p:cNvSpPr>
            <p:nvPr/>
          </p:nvSpPr>
          <p:spPr bwMode="auto">
            <a:xfrm>
              <a:off x="2392363" y="3843338"/>
              <a:ext cx="98425" cy="147638"/>
            </a:xfrm>
            <a:custGeom>
              <a:avLst/>
              <a:gdLst>
                <a:gd name="T0" fmla="*/ 28 w 62"/>
                <a:gd name="T1" fmla="*/ 0 h 93"/>
                <a:gd name="T2" fmla="*/ 62 w 62"/>
                <a:gd name="T3" fmla="*/ 81 h 93"/>
                <a:gd name="T4" fmla="*/ 30 w 62"/>
                <a:gd name="T5" fmla="*/ 93 h 93"/>
                <a:gd name="T6" fmla="*/ 2 w 62"/>
                <a:gd name="T7" fmla="*/ 15 h 93"/>
                <a:gd name="T8" fmla="*/ 0 w 62"/>
                <a:gd name="T9" fmla="*/ 10 h 93"/>
                <a:gd name="T10" fmla="*/ 28 w 62"/>
                <a:gd name="T11" fmla="*/ 0 h 93"/>
              </a:gdLst>
              <a:ahLst/>
              <a:cxnLst>
                <a:cxn ang="0">
                  <a:pos x="T0" y="T1"/>
                </a:cxn>
                <a:cxn ang="0">
                  <a:pos x="T2" y="T3"/>
                </a:cxn>
                <a:cxn ang="0">
                  <a:pos x="T4" y="T5"/>
                </a:cxn>
                <a:cxn ang="0">
                  <a:pos x="T6" y="T7"/>
                </a:cxn>
                <a:cxn ang="0">
                  <a:pos x="T8" y="T9"/>
                </a:cxn>
                <a:cxn ang="0">
                  <a:pos x="T10" y="T11"/>
                </a:cxn>
              </a:cxnLst>
              <a:rect l="0" t="0" r="r" b="b"/>
              <a:pathLst>
                <a:path w="62" h="93">
                  <a:moveTo>
                    <a:pt x="28" y="0"/>
                  </a:moveTo>
                  <a:lnTo>
                    <a:pt x="62" y="81"/>
                  </a:lnTo>
                  <a:lnTo>
                    <a:pt x="30" y="93"/>
                  </a:lnTo>
                  <a:lnTo>
                    <a:pt x="2" y="15"/>
                  </a:lnTo>
                  <a:lnTo>
                    <a:pt x="0" y="10"/>
                  </a:lnTo>
                  <a:lnTo>
                    <a:pt x="2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90">
              <a:extLst>
                <a:ext uri="{FF2B5EF4-FFF2-40B4-BE49-F238E27FC236}">
                  <a16:creationId xmlns:a16="http://schemas.microsoft.com/office/drawing/2014/main" id="{149010F2-FC52-45B9-A0DF-99DBEF59C107}"/>
                </a:ext>
              </a:extLst>
            </p:cNvPr>
            <p:cNvSpPr>
              <a:spLocks/>
            </p:cNvSpPr>
            <p:nvPr/>
          </p:nvSpPr>
          <p:spPr bwMode="auto">
            <a:xfrm>
              <a:off x="1885951" y="3857626"/>
              <a:ext cx="557213" cy="342900"/>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91">
              <a:extLst>
                <a:ext uri="{FF2B5EF4-FFF2-40B4-BE49-F238E27FC236}">
                  <a16:creationId xmlns:a16="http://schemas.microsoft.com/office/drawing/2014/main" id="{BDB087BA-09FE-4A58-AC9F-DE3A440EBAE6}"/>
                </a:ext>
              </a:extLst>
            </p:cNvPr>
            <p:cNvSpPr>
              <a:spLocks/>
            </p:cNvSpPr>
            <p:nvPr/>
          </p:nvSpPr>
          <p:spPr bwMode="auto">
            <a:xfrm>
              <a:off x="1633538" y="4314826"/>
              <a:ext cx="1101725" cy="998538"/>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92">
              <a:extLst>
                <a:ext uri="{FF2B5EF4-FFF2-40B4-BE49-F238E27FC236}">
                  <a16:creationId xmlns:a16="http://schemas.microsoft.com/office/drawing/2014/main" id="{FD8058C1-FCDD-482E-B711-D00844CA931C}"/>
                </a:ext>
              </a:extLst>
            </p:cNvPr>
            <p:cNvSpPr>
              <a:spLocks/>
            </p:cNvSpPr>
            <p:nvPr/>
          </p:nvSpPr>
          <p:spPr bwMode="auto">
            <a:xfrm>
              <a:off x="1633538" y="4489451"/>
              <a:ext cx="942975" cy="823913"/>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93">
              <a:extLst>
                <a:ext uri="{FF2B5EF4-FFF2-40B4-BE49-F238E27FC236}">
                  <a16:creationId xmlns:a16="http://schemas.microsoft.com/office/drawing/2014/main" id="{EA9A15D9-1B9F-4FE8-AA18-E7936495E4D7}"/>
                </a:ext>
              </a:extLst>
            </p:cNvPr>
            <p:cNvSpPr>
              <a:spLocks/>
            </p:cNvSpPr>
            <p:nvPr/>
          </p:nvSpPr>
          <p:spPr bwMode="auto">
            <a:xfrm>
              <a:off x="1473201" y="3532188"/>
              <a:ext cx="730250" cy="1046163"/>
            </a:xfrm>
            <a:custGeom>
              <a:avLst/>
              <a:gdLst>
                <a:gd name="T0" fmla="*/ 211 w 278"/>
                <a:gd name="T1" fmla="*/ 99 h 400"/>
                <a:gd name="T2" fmla="*/ 134 w 278"/>
                <a:gd name="T3" fmla="*/ 0 h 400"/>
                <a:gd name="T4" fmla="*/ 70 w 278"/>
                <a:gd name="T5" fmla="*/ 0 h 400"/>
                <a:gd name="T6" fmla="*/ 19 w 278"/>
                <a:gd name="T7" fmla="*/ 34 h 400"/>
                <a:gd name="T8" fmla="*/ 0 w 278"/>
                <a:gd name="T9" fmla="*/ 295 h 400"/>
                <a:gd name="T10" fmla="*/ 34 w 278"/>
                <a:gd name="T11" fmla="*/ 394 h 400"/>
                <a:gd name="T12" fmla="*/ 109 w 278"/>
                <a:gd name="T13" fmla="*/ 394 h 400"/>
                <a:gd name="T14" fmla="*/ 238 w 278"/>
                <a:gd name="T15" fmla="*/ 354 h 400"/>
                <a:gd name="T16" fmla="*/ 211 w 278"/>
                <a:gd name="T17" fmla="*/ 9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00">
                  <a:moveTo>
                    <a:pt x="211" y="99"/>
                  </a:moveTo>
                  <a:cubicBezTo>
                    <a:pt x="200" y="51"/>
                    <a:pt x="171" y="0"/>
                    <a:pt x="134" y="0"/>
                  </a:cubicBezTo>
                  <a:cubicBezTo>
                    <a:pt x="124" y="0"/>
                    <a:pt x="80" y="0"/>
                    <a:pt x="70" y="0"/>
                  </a:cubicBezTo>
                  <a:cubicBezTo>
                    <a:pt x="29" y="0"/>
                    <a:pt x="23" y="24"/>
                    <a:pt x="19" y="34"/>
                  </a:cubicBezTo>
                  <a:cubicBezTo>
                    <a:pt x="6" y="68"/>
                    <a:pt x="0" y="235"/>
                    <a:pt x="0" y="295"/>
                  </a:cubicBezTo>
                  <a:cubicBezTo>
                    <a:pt x="0" y="356"/>
                    <a:pt x="0" y="394"/>
                    <a:pt x="34" y="394"/>
                  </a:cubicBezTo>
                  <a:cubicBezTo>
                    <a:pt x="109" y="394"/>
                    <a:pt x="109" y="394"/>
                    <a:pt x="109" y="394"/>
                  </a:cubicBezTo>
                  <a:cubicBezTo>
                    <a:pt x="143" y="394"/>
                    <a:pt x="278" y="400"/>
                    <a:pt x="238" y="354"/>
                  </a:cubicBezTo>
                  <a:cubicBezTo>
                    <a:pt x="180" y="289"/>
                    <a:pt x="224" y="156"/>
                    <a:pt x="211" y="99"/>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94">
              <a:extLst>
                <a:ext uri="{FF2B5EF4-FFF2-40B4-BE49-F238E27FC236}">
                  <a16:creationId xmlns:a16="http://schemas.microsoft.com/office/drawing/2014/main" id="{1C2FC38E-3EB9-4FED-804B-59B2207E5E54}"/>
                </a:ext>
              </a:extLst>
            </p:cNvPr>
            <p:cNvSpPr>
              <a:spLocks/>
            </p:cNvSpPr>
            <p:nvPr/>
          </p:nvSpPr>
          <p:spPr bwMode="auto">
            <a:xfrm>
              <a:off x="1757363" y="4646613"/>
              <a:ext cx="92075" cy="706438"/>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95">
              <a:extLst>
                <a:ext uri="{FF2B5EF4-FFF2-40B4-BE49-F238E27FC236}">
                  <a16:creationId xmlns:a16="http://schemas.microsoft.com/office/drawing/2014/main" id="{3DB7D7FD-3AF9-44E5-9AFB-520271062F5A}"/>
                </a:ext>
              </a:extLst>
            </p:cNvPr>
            <p:cNvSpPr>
              <a:spLocks/>
            </p:cNvSpPr>
            <p:nvPr/>
          </p:nvSpPr>
          <p:spPr bwMode="auto">
            <a:xfrm>
              <a:off x="1381126" y="4560888"/>
              <a:ext cx="842963" cy="133350"/>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96">
              <a:extLst>
                <a:ext uri="{FF2B5EF4-FFF2-40B4-BE49-F238E27FC236}">
                  <a16:creationId xmlns:a16="http://schemas.microsoft.com/office/drawing/2014/main" id="{3438E325-CB35-49A0-ADCD-9F76B4B3065C}"/>
                </a:ext>
              </a:extLst>
            </p:cNvPr>
            <p:cNvSpPr>
              <a:spLocks/>
            </p:cNvSpPr>
            <p:nvPr/>
          </p:nvSpPr>
          <p:spPr bwMode="auto">
            <a:xfrm>
              <a:off x="1465263" y="4560888"/>
              <a:ext cx="758825" cy="133350"/>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97">
              <a:extLst>
                <a:ext uri="{FF2B5EF4-FFF2-40B4-BE49-F238E27FC236}">
                  <a16:creationId xmlns:a16="http://schemas.microsoft.com/office/drawing/2014/main" id="{E4F63F6B-0501-410D-BDA3-E9D06EF878B5}"/>
                </a:ext>
              </a:extLst>
            </p:cNvPr>
            <p:cNvSpPr>
              <a:spLocks/>
            </p:cNvSpPr>
            <p:nvPr/>
          </p:nvSpPr>
          <p:spPr bwMode="auto">
            <a:xfrm>
              <a:off x="1490663" y="5210176"/>
              <a:ext cx="623888" cy="211138"/>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98">
              <a:extLst>
                <a:ext uri="{FF2B5EF4-FFF2-40B4-BE49-F238E27FC236}">
                  <a16:creationId xmlns:a16="http://schemas.microsoft.com/office/drawing/2014/main" id="{51B396FA-47DB-48D5-BB00-B34C693C706D}"/>
                </a:ext>
              </a:extLst>
            </p:cNvPr>
            <p:cNvSpPr>
              <a:spLocks noChangeArrowheads="1"/>
            </p:cNvSpPr>
            <p:nvPr/>
          </p:nvSpPr>
          <p:spPr bwMode="auto">
            <a:xfrm>
              <a:off x="1490663" y="5394326"/>
              <a:ext cx="103188" cy="100013"/>
            </a:xfrm>
            <a:prstGeom prst="ellipse">
              <a:avLst/>
            </a:pr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99">
              <a:extLst>
                <a:ext uri="{FF2B5EF4-FFF2-40B4-BE49-F238E27FC236}">
                  <a16:creationId xmlns:a16="http://schemas.microsoft.com/office/drawing/2014/main" id="{6DE71C91-6A4E-4F58-895C-256A9C3A5CFB}"/>
                </a:ext>
              </a:extLst>
            </p:cNvPr>
            <p:cNvSpPr>
              <a:spLocks noChangeArrowheads="1"/>
            </p:cNvSpPr>
            <p:nvPr/>
          </p:nvSpPr>
          <p:spPr bwMode="auto">
            <a:xfrm>
              <a:off x="2011363" y="5394326"/>
              <a:ext cx="103188" cy="100013"/>
            </a:xfrm>
            <a:prstGeom prst="ellipse">
              <a:avLst/>
            </a:pr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00">
              <a:extLst>
                <a:ext uri="{FF2B5EF4-FFF2-40B4-BE49-F238E27FC236}">
                  <a16:creationId xmlns:a16="http://schemas.microsoft.com/office/drawing/2014/main" id="{577A9A1B-62CF-4F5A-B59A-ABFD3EED8863}"/>
                </a:ext>
              </a:extLst>
            </p:cNvPr>
            <p:cNvSpPr>
              <a:spLocks/>
            </p:cNvSpPr>
            <p:nvPr/>
          </p:nvSpPr>
          <p:spPr bwMode="auto">
            <a:xfrm>
              <a:off x="1649413" y="3878263"/>
              <a:ext cx="152400" cy="473075"/>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01">
              <a:extLst>
                <a:ext uri="{FF2B5EF4-FFF2-40B4-BE49-F238E27FC236}">
                  <a16:creationId xmlns:a16="http://schemas.microsoft.com/office/drawing/2014/main" id="{7503606C-2E00-423B-A84D-FD7A1F6C25FE}"/>
                </a:ext>
              </a:extLst>
            </p:cNvPr>
            <p:cNvSpPr>
              <a:spLocks/>
            </p:cNvSpPr>
            <p:nvPr/>
          </p:nvSpPr>
          <p:spPr bwMode="auto">
            <a:xfrm>
              <a:off x="1377951" y="3878263"/>
              <a:ext cx="368300" cy="473075"/>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02">
              <a:extLst>
                <a:ext uri="{FF2B5EF4-FFF2-40B4-BE49-F238E27FC236}">
                  <a16:creationId xmlns:a16="http://schemas.microsoft.com/office/drawing/2014/main" id="{17A80E0B-A451-49B3-A51E-FD7CC5A54EBC}"/>
                </a:ext>
              </a:extLst>
            </p:cNvPr>
            <p:cNvSpPr>
              <a:spLocks/>
            </p:cNvSpPr>
            <p:nvPr/>
          </p:nvSpPr>
          <p:spPr bwMode="auto">
            <a:xfrm>
              <a:off x="1617663" y="3878263"/>
              <a:ext cx="128588" cy="473075"/>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03">
              <a:extLst>
                <a:ext uri="{FF2B5EF4-FFF2-40B4-BE49-F238E27FC236}">
                  <a16:creationId xmlns:a16="http://schemas.microsoft.com/office/drawing/2014/main" id="{D97E9B3A-79CC-4CF7-AD08-0B04E5781CA1}"/>
                </a:ext>
              </a:extLst>
            </p:cNvPr>
            <p:cNvSpPr>
              <a:spLocks/>
            </p:cNvSpPr>
            <p:nvPr/>
          </p:nvSpPr>
          <p:spPr bwMode="auto">
            <a:xfrm>
              <a:off x="1481138" y="4084638"/>
              <a:ext cx="71438" cy="561975"/>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04">
              <a:extLst>
                <a:ext uri="{FF2B5EF4-FFF2-40B4-BE49-F238E27FC236}">
                  <a16:creationId xmlns:a16="http://schemas.microsoft.com/office/drawing/2014/main" id="{97CA4B63-BEA6-4B99-9E3F-817CE4163756}"/>
                </a:ext>
              </a:extLst>
            </p:cNvPr>
            <p:cNvSpPr>
              <a:spLocks/>
            </p:cNvSpPr>
            <p:nvPr/>
          </p:nvSpPr>
          <p:spPr bwMode="auto">
            <a:xfrm>
              <a:off x="2584451" y="5356226"/>
              <a:ext cx="620713" cy="165100"/>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05">
              <a:extLst>
                <a:ext uri="{FF2B5EF4-FFF2-40B4-BE49-F238E27FC236}">
                  <a16:creationId xmlns:a16="http://schemas.microsoft.com/office/drawing/2014/main" id="{1E336865-1668-4A66-824B-FF09772BBA38}"/>
                </a:ext>
              </a:extLst>
            </p:cNvPr>
            <p:cNvSpPr>
              <a:spLocks/>
            </p:cNvSpPr>
            <p:nvPr/>
          </p:nvSpPr>
          <p:spPr bwMode="auto">
            <a:xfrm>
              <a:off x="2579688" y="5295901"/>
              <a:ext cx="412750" cy="128588"/>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06">
              <a:extLst>
                <a:ext uri="{FF2B5EF4-FFF2-40B4-BE49-F238E27FC236}">
                  <a16:creationId xmlns:a16="http://schemas.microsoft.com/office/drawing/2014/main" id="{976D25D5-EDEF-4F80-8028-2C27878DED4E}"/>
                </a:ext>
              </a:extLst>
            </p:cNvPr>
            <p:cNvSpPr>
              <a:spLocks/>
            </p:cNvSpPr>
            <p:nvPr/>
          </p:nvSpPr>
          <p:spPr bwMode="auto">
            <a:xfrm>
              <a:off x="1116013" y="3176588"/>
              <a:ext cx="366713" cy="555625"/>
            </a:xfrm>
            <a:custGeom>
              <a:avLst/>
              <a:gdLst>
                <a:gd name="T0" fmla="*/ 134 w 140"/>
                <a:gd name="T1" fmla="*/ 0 h 212"/>
                <a:gd name="T2" fmla="*/ 127 w 140"/>
                <a:gd name="T3" fmla="*/ 212 h 212"/>
                <a:gd name="T4" fmla="*/ 120 w 140"/>
                <a:gd name="T5" fmla="*/ 27 h 212"/>
                <a:gd name="T6" fmla="*/ 140 w 140"/>
                <a:gd name="T7" fmla="*/ 18 h 212"/>
              </a:gdLst>
              <a:ahLst/>
              <a:cxnLst>
                <a:cxn ang="0">
                  <a:pos x="T0" y="T1"/>
                </a:cxn>
                <a:cxn ang="0">
                  <a:pos x="T2" y="T3"/>
                </a:cxn>
                <a:cxn ang="0">
                  <a:pos x="T4" y="T5"/>
                </a:cxn>
                <a:cxn ang="0">
                  <a:pos x="T6" y="T7"/>
                </a:cxn>
              </a:cxnLst>
              <a:rect l="0" t="0" r="r" b="b"/>
              <a:pathLst>
                <a:path w="140" h="212">
                  <a:moveTo>
                    <a:pt x="134" y="0"/>
                  </a:moveTo>
                  <a:cubicBezTo>
                    <a:pt x="56" y="30"/>
                    <a:pt x="0" y="205"/>
                    <a:pt x="127" y="212"/>
                  </a:cubicBezTo>
                  <a:cubicBezTo>
                    <a:pt x="94" y="168"/>
                    <a:pt x="73" y="73"/>
                    <a:pt x="120" y="27"/>
                  </a:cubicBezTo>
                  <a:cubicBezTo>
                    <a:pt x="130" y="18"/>
                    <a:pt x="138" y="18"/>
                    <a:pt x="140" y="18"/>
                  </a:cubicBezTo>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07">
              <a:extLst>
                <a:ext uri="{FF2B5EF4-FFF2-40B4-BE49-F238E27FC236}">
                  <a16:creationId xmlns:a16="http://schemas.microsoft.com/office/drawing/2014/main" id="{2C8C30DB-486F-4F55-9BB0-EB3A4785523E}"/>
                </a:ext>
              </a:extLst>
            </p:cNvPr>
            <p:cNvSpPr>
              <a:spLocks/>
            </p:cNvSpPr>
            <p:nvPr/>
          </p:nvSpPr>
          <p:spPr bwMode="auto">
            <a:xfrm>
              <a:off x="1681163" y="3517901"/>
              <a:ext cx="601663" cy="682625"/>
            </a:xfrm>
            <a:custGeom>
              <a:avLst/>
              <a:gdLst>
                <a:gd name="T0" fmla="*/ 211 w 229"/>
                <a:gd name="T1" fmla="*/ 249 h 261"/>
                <a:gd name="T2" fmla="*/ 159 w 229"/>
                <a:gd name="T3" fmla="*/ 243 h 261"/>
                <a:gd name="T4" fmla="*/ 23 w 229"/>
                <a:gd name="T5" fmla="*/ 94 h 261"/>
                <a:gd name="T6" fmla="*/ 23 w 229"/>
                <a:gd name="T7" fmla="*/ 94 h 261"/>
                <a:gd name="T8" fmla="*/ 17 w 229"/>
                <a:gd name="T9" fmla="*/ 88 h 261"/>
                <a:gd name="T10" fmla="*/ 25 w 229"/>
                <a:gd name="T11" fmla="*/ 17 h 261"/>
                <a:gd name="T12" fmla="*/ 95 w 229"/>
                <a:gd name="T13" fmla="*/ 25 h 261"/>
                <a:gd name="T14" fmla="*/ 216 w 229"/>
                <a:gd name="T15" fmla="*/ 197 h 261"/>
                <a:gd name="T16" fmla="*/ 211 w 229"/>
                <a:gd name="T17" fmla="*/ 24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61">
                  <a:moveTo>
                    <a:pt x="211" y="249"/>
                  </a:moveTo>
                  <a:cubicBezTo>
                    <a:pt x="195" y="261"/>
                    <a:pt x="172" y="259"/>
                    <a:pt x="159" y="243"/>
                  </a:cubicBezTo>
                  <a:cubicBezTo>
                    <a:pt x="23" y="94"/>
                    <a:pt x="23" y="94"/>
                    <a:pt x="23" y="94"/>
                  </a:cubicBezTo>
                  <a:cubicBezTo>
                    <a:pt x="23" y="94"/>
                    <a:pt x="23" y="94"/>
                    <a:pt x="23" y="94"/>
                  </a:cubicBezTo>
                  <a:cubicBezTo>
                    <a:pt x="17" y="88"/>
                    <a:pt x="17" y="88"/>
                    <a:pt x="17" y="88"/>
                  </a:cubicBezTo>
                  <a:cubicBezTo>
                    <a:pt x="0" y="66"/>
                    <a:pt x="3" y="35"/>
                    <a:pt x="25" y="17"/>
                  </a:cubicBezTo>
                  <a:cubicBezTo>
                    <a:pt x="47" y="0"/>
                    <a:pt x="78" y="4"/>
                    <a:pt x="95" y="25"/>
                  </a:cubicBezTo>
                  <a:cubicBezTo>
                    <a:pt x="216" y="197"/>
                    <a:pt x="216" y="197"/>
                    <a:pt x="216" y="197"/>
                  </a:cubicBezTo>
                  <a:cubicBezTo>
                    <a:pt x="229" y="213"/>
                    <a:pt x="227" y="236"/>
                    <a:pt x="211" y="249"/>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8">
              <a:extLst>
                <a:ext uri="{FF2B5EF4-FFF2-40B4-BE49-F238E27FC236}">
                  <a16:creationId xmlns:a16="http://schemas.microsoft.com/office/drawing/2014/main" id="{B3E4D65C-2C0C-4D50-81B4-605345F4A057}"/>
                </a:ext>
              </a:extLst>
            </p:cNvPr>
            <p:cNvSpPr>
              <a:spLocks/>
            </p:cNvSpPr>
            <p:nvPr/>
          </p:nvSpPr>
          <p:spPr bwMode="auto">
            <a:xfrm>
              <a:off x="2492376" y="3608388"/>
              <a:ext cx="311150" cy="407988"/>
            </a:xfrm>
            <a:custGeom>
              <a:avLst/>
              <a:gdLst>
                <a:gd name="T0" fmla="*/ 196 w 196"/>
                <a:gd name="T1" fmla="*/ 17 h 257"/>
                <a:gd name="T2" fmla="*/ 18 w 196"/>
                <a:gd name="T3" fmla="*/ 257 h 257"/>
                <a:gd name="T4" fmla="*/ 0 w 196"/>
                <a:gd name="T5" fmla="*/ 254 h 257"/>
                <a:gd name="T6" fmla="*/ 187 w 196"/>
                <a:gd name="T7" fmla="*/ 0 h 257"/>
                <a:gd name="T8" fmla="*/ 196 w 196"/>
                <a:gd name="T9" fmla="*/ 17 h 257"/>
              </a:gdLst>
              <a:ahLst/>
              <a:cxnLst>
                <a:cxn ang="0">
                  <a:pos x="T0" y="T1"/>
                </a:cxn>
                <a:cxn ang="0">
                  <a:pos x="T2" y="T3"/>
                </a:cxn>
                <a:cxn ang="0">
                  <a:pos x="T4" y="T5"/>
                </a:cxn>
                <a:cxn ang="0">
                  <a:pos x="T6" y="T7"/>
                </a:cxn>
                <a:cxn ang="0">
                  <a:pos x="T8" y="T9"/>
                </a:cxn>
              </a:cxnLst>
              <a:rect l="0" t="0" r="r" b="b"/>
              <a:pathLst>
                <a:path w="196" h="257">
                  <a:moveTo>
                    <a:pt x="196" y="17"/>
                  </a:moveTo>
                  <a:lnTo>
                    <a:pt x="18" y="257"/>
                  </a:lnTo>
                  <a:lnTo>
                    <a:pt x="0" y="254"/>
                  </a:lnTo>
                  <a:lnTo>
                    <a:pt x="187" y="0"/>
                  </a:lnTo>
                  <a:lnTo>
                    <a:pt x="196"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09">
              <a:extLst>
                <a:ext uri="{FF2B5EF4-FFF2-40B4-BE49-F238E27FC236}">
                  <a16:creationId xmlns:a16="http://schemas.microsoft.com/office/drawing/2014/main" id="{886C5F55-9665-4DFE-9727-A5F116E2BEB6}"/>
                </a:ext>
              </a:extLst>
            </p:cNvPr>
            <p:cNvSpPr>
              <a:spLocks/>
            </p:cNvSpPr>
            <p:nvPr/>
          </p:nvSpPr>
          <p:spPr bwMode="auto">
            <a:xfrm>
              <a:off x="1838326" y="3535363"/>
              <a:ext cx="388938" cy="468313"/>
            </a:xfrm>
            <a:custGeom>
              <a:avLst/>
              <a:gdLst>
                <a:gd name="T0" fmla="*/ 148 w 148"/>
                <a:gd name="T1" fmla="*/ 178 h 179"/>
                <a:gd name="T2" fmla="*/ 143 w 148"/>
                <a:gd name="T3" fmla="*/ 179 h 179"/>
                <a:gd name="T4" fmla="*/ 142 w 148"/>
                <a:gd name="T5" fmla="*/ 176 h 179"/>
                <a:gd name="T6" fmla="*/ 36 w 148"/>
                <a:gd name="T7" fmla="*/ 25 h 179"/>
                <a:gd name="T8" fmla="*/ 0 w 148"/>
                <a:gd name="T9" fmla="*/ 0 h 179"/>
                <a:gd name="T10" fmla="*/ 36 w 148"/>
                <a:gd name="T11" fmla="*/ 19 h 179"/>
                <a:gd name="T12" fmla="*/ 146 w 148"/>
                <a:gd name="T13" fmla="*/ 176 h 179"/>
                <a:gd name="T14" fmla="*/ 148 w 148"/>
                <a:gd name="T15" fmla="*/ 178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79">
                  <a:moveTo>
                    <a:pt x="148" y="178"/>
                  </a:moveTo>
                  <a:cubicBezTo>
                    <a:pt x="143" y="179"/>
                    <a:pt x="143" y="179"/>
                    <a:pt x="143" y="179"/>
                  </a:cubicBezTo>
                  <a:cubicBezTo>
                    <a:pt x="142" y="176"/>
                    <a:pt x="142" y="176"/>
                    <a:pt x="142" y="176"/>
                  </a:cubicBezTo>
                  <a:cubicBezTo>
                    <a:pt x="142" y="176"/>
                    <a:pt x="66" y="66"/>
                    <a:pt x="36" y="25"/>
                  </a:cubicBezTo>
                  <a:cubicBezTo>
                    <a:pt x="23" y="8"/>
                    <a:pt x="15" y="1"/>
                    <a:pt x="0" y="0"/>
                  </a:cubicBezTo>
                  <a:cubicBezTo>
                    <a:pt x="14" y="0"/>
                    <a:pt x="27" y="7"/>
                    <a:pt x="36" y="19"/>
                  </a:cubicBezTo>
                  <a:cubicBezTo>
                    <a:pt x="65" y="57"/>
                    <a:pt x="146" y="176"/>
                    <a:pt x="146" y="176"/>
                  </a:cubicBezTo>
                  <a:lnTo>
                    <a:pt x="148" y="178"/>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10">
              <a:extLst>
                <a:ext uri="{FF2B5EF4-FFF2-40B4-BE49-F238E27FC236}">
                  <a16:creationId xmlns:a16="http://schemas.microsoft.com/office/drawing/2014/main" id="{B35D9BC9-8C3B-40F3-8ABE-0E0C94E9051C}"/>
                </a:ext>
              </a:extLst>
            </p:cNvPr>
            <p:cNvSpPr>
              <a:spLocks/>
            </p:cNvSpPr>
            <p:nvPr/>
          </p:nvSpPr>
          <p:spPr bwMode="auto">
            <a:xfrm>
              <a:off x="2689226" y="3938588"/>
              <a:ext cx="234950" cy="179388"/>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11">
              <a:extLst>
                <a:ext uri="{FF2B5EF4-FFF2-40B4-BE49-F238E27FC236}">
                  <a16:creationId xmlns:a16="http://schemas.microsoft.com/office/drawing/2014/main" id="{73F6DEF6-9D5B-4D82-81FE-E5C69C6B295A}"/>
                </a:ext>
              </a:extLst>
            </p:cNvPr>
            <p:cNvSpPr>
              <a:spLocks/>
            </p:cNvSpPr>
            <p:nvPr/>
          </p:nvSpPr>
          <p:spPr bwMode="auto">
            <a:xfrm>
              <a:off x="2560638" y="4014788"/>
              <a:ext cx="160338" cy="114300"/>
            </a:xfrm>
            <a:custGeom>
              <a:avLst/>
              <a:gdLst>
                <a:gd name="T0" fmla="*/ 83 w 101"/>
                <a:gd name="T1" fmla="*/ 0 h 72"/>
                <a:gd name="T2" fmla="*/ 0 w 101"/>
                <a:gd name="T3" fmla="*/ 6 h 72"/>
                <a:gd name="T4" fmla="*/ 5 w 101"/>
                <a:gd name="T5" fmla="*/ 72 h 72"/>
                <a:gd name="T6" fmla="*/ 101 w 101"/>
                <a:gd name="T7" fmla="*/ 65 h 72"/>
                <a:gd name="T8" fmla="*/ 83 w 101"/>
                <a:gd name="T9" fmla="*/ 0 h 72"/>
              </a:gdLst>
              <a:ahLst/>
              <a:cxnLst>
                <a:cxn ang="0">
                  <a:pos x="T0" y="T1"/>
                </a:cxn>
                <a:cxn ang="0">
                  <a:pos x="T2" y="T3"/>
                </a:cxn>
                <a:cxn ang="0">
                  <a:pos x="T4" y="T5"/>
                </a:cxn>
                <a:cxn ang="0">
                  <a:pos x="T6" y="T7"/>
                </a:cxn>
                <a:cxn ang="0">
                  <a:pos x="T8" y="T9"/>
                </a:cxn>
              </a:cxnLst>
              <a:rect l="0" t="0" r="r" b="b"/>
              <a:pathLst>
                <a:path w="101" h="72">
                  <a:moveTo>
                    <a:pt x="83" y="0"/>
                  </a:moveTo>
                  <a:lnTo>
                    <a:pt x="0" y="6"/>
                  </a:lnTo>
                  <a:lnTo>
                    <a:pt x="5" y="72"/>
                  </a:lnTo>
                  <a:lnTo>
                    <a:pt x="101" y="65"/>
                  </a:lnTo>
                  <a:lnTo>
                    <a:pt x="83"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12">
              <a:extLst>
                <a:ext uri="{FF2B5EF4-FFF2-40B4-BE49-F238E27FC236}">
                  <a16:creationId xmlns:a16="http://schemas.microsoft.com/office/drawing/2014/main" id="{A66FC07B-9790-4410-A6EF-D024002A82EC}"/>
                </a:ext>
              </a:extLst>
            </p:cNvPr>
            <p:cNvSpPr>
              <a:spLocks/>
            </p:cNvSpPr>
            <p:nvPr/>
          </p:nvSpPr>
          <p:spPr bwMode="auto">
            <a:xfrm>
              <a:off x="2560638" y="4014788"/>
              <a:ext cx="160338" cy="114300"/>
            </a:xfrm>
            <a:custGeom>
              <a:avLst/>
              <a:gdLst>
                <a:gd name="T0" fmla="*/ 83 w 101"/>
                <a:gd name="T1" fmla="*/ 0 h 72"/>
                <a:gd name="T2" fmla="*/ 0 w 101"/>
                <a:gd name="T3" fmla="*/ 6 h 72"/>
                <a:gd name="T4" fmla="*/ 5 w 101"/>
                <a:gd name="T5" fmla="*/ 72 h 72"/>
                <a:gd name="T6" fmla="*/ 101 w 101"/>
                <a:gd name="T7" fmla="*/ 65 h 72"/>
              </a:gdLst>
              <a:ahLst/>
              <a:cxnLst>
                <a:cxn ang="0">
                  <a:pos x="T0" y="T1"/>
                </a:cxn>
                <a:cxn ang="0">
                  <a:pos x="T2" y="T3"/>
                </a:cxn>
                <a:cxn ang="0">
                  <a:pos x="T4" y="T5"/>
                </a:cxn>
                <a:cxn ang="0">
                  <a:pos x="T6" y="T7"/>
                </a:cxn>
              </a:cxnLst>
              <a:rect l="0" t="0" r="r" b="b"/>
              <a:pathLst>
                <a:path w="101" h="72">
                  <a:moveTo>
                    <a:pt x="83" y="0"/>
                  </a:moveTo>
                  <a:lnTo>
                    <a:pt x="0" y="6"/>
                  </a:lnTo>
                  <a:lnTo>
                    <a:pt x="5" y="72"/>
                  </a:lnTo>
                  <a:lnTo>
                    <a:pt x="101" y="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13">
              <a:extLst>
                <a:ext uri="{FF2B5EF4-FFF2-40B4-BE49-F238E27FC236}">
                  <a16:creationId xmlns:a16="http://schemas.microsoft.com/office/drawing/2014/main" id="{633982FC-2949-43E9-9180-694F98EC8530}"/>
                </a:ext>
              </a:extLst>
            </p:cNvPr>
            <p:cNvSpPr>
              <a:spLocks/>
            </p:cNvSpPr>
            <p:nvPr/>
          </p:nvSpPr>
          <p:spPr bwMode="auto">
            <a:xfrm>
              <a:off x="2620963" y="3998913"/>
              <a:ext cx="55563" cy="134938"/>
            </a:xfrm>
            <a:custGeom>
              <a:avLst/>
              <a:gdLst>
                <a:gd name="T0" fmla="*/ 28 w 35"/>
                <a:gd name="T1" fmla="*/ 0 h 85"/>
                <a:gd name="T2" fmla="*/ 35 w 35"/>
                <a:gd name="T3" fmla="*/ 84 h 85"/>
                <a:gd name="T4" fmla="*/ 7 w 35"/>
                <a:gd name="T5" fmla="*/ 85 h 85"/>
                <a:gd name="T6" fmla="*/ 5 w 35"/>
                <a:gd name="T7" fmla="*/ 85 h 85"/>
                <a:gd name="T8" fmla="*/ 0 w 35"/>
                <a:gd name="T9" fmla="*/ 6 h 85"/>
                <a:gd name="T10" fmla="*/ 0 w 35"/>
                <a:gd name="T11" fmla="*/ 1 h 85"/>
                <a:gd name="T12" fmla="*/ 28 w 3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 h="85">
                  <a:moveTo>
                    <a:pt x="28" y="0"/>
                  </a:moveTo>
                  <a:lnTo>
                    <a:pt x="35" y="84"/>
                  </a:lnTo>
                  <a:lnTo>
                    <a:pt x="7" y="85"/>
                  </a:lnTo>
                  <a:lnTo>
                    <a:pt x="5" y="85"/>
                  </a:lnTo>
                  <a:lnTo>
                    <a:pt x="0" y="6"/>
                  </a:lnTo>
                  <a:lnTo>
                    <a:pt x="0" y="1"/>
                  </a:lnTo>
                  <a:lnTo>
                    <a:pt x="2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14">
              <a:extLst>
                <a:ext uri="{FF2B5EF4-FFF2-40B4-BE49-F238E27FC236}">
                  <a16:creationId xmlns:a16="http://schemas.microsoft.com/office/drawing/2014/main" id="{42138130-8508-4FFC-A01E-E6AF4F8D7B29}"/>
                </a:ext>
              </a:extLst>
            </p:cNvPr>
            <p:cNvSpPr>
              <a:spLocks/>
            </p:cNvSpPr>
            <p:nvPr/>
          </p:nvSpPr>
          <p:spPr bwMode="auto">
            <a:xfrm>
              <a:off x="2071688" y="3995738"/>
              <a:ext cx="560388" cy="198438"/>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15">
              <a:extLst>
                <a:ext uri="{FF2B5EF4-FFF2-40B4-BE49-F238E27FC236}">
                  <a16:creationId xmlns:a16="http://schemas.microsoft.com/office/drawing/2014/main" id="{E4B2B109-4C35-4A33-9F36-D275AFF22CE9}"/>
                </a:ext>
              </a:extLst>
            </p:cNvPr>
            <p:cNvSpPr>
              <a:spLocks/>
            </p:cNvSpPr>
            <p:nvPr/>
          </p:nvSpPr>
          <p:spPr bwMode="auto">
            <a:xfrm>
              <a:off x="2211388" y="3995738"/>
              <a:ext cx="409575" cy="7938"/>
            </a:xfrm>
            <a:custGeom>
              <a:avLst/>
              <a:gdLst>
                <a:gd name="T0" fmla="*/ 258 w 258"/>
                <a:gd name="T1" fmla="*/ 5 h 5"/>
                <a:gd name="T2" fmla="*/ 253 w 258"/>
                <a:gd name="T3" fmla="*/ 5 h 5"/>
                <a:gd name="T4" fmla="*/ 10 w 258"/>
                <a:gd name="T5" fmla="*/ 3 h 5"/>
                <a:gd name="T6" fmla="*/ 2 w 258"/>
                <a:gd name="T7" fmla="*/ 5 h 5"/>
                <a:gd name="T8" fmla="*/ 0 w 258"/>
                <a:gd name="T9" fmla="*/ 0 h 5"/>
                <a:gd name="T10" fmla="*/ 7 w 258"/>
                <a:gd name="T11" fmla="*/ 0 h 5"/>
                <a:gd name="T12" fmla="*/ 258 w 258"/>
                <a:gd name="T13" fmla="*/ 2 h 5"/>
                <a:gd name="T14" fmla="*/ 258 w 258"/>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5">
                  <a:moveTo>
                    <a:pt x="258" y="5"/>
                  </a:moveTo>
                  <a:lnTo>
                    <a:pt x="253" y="5"/>
                  </a:lnTo>
                  <a:lnTo>
                    <a:pt x="10" y="3"/>
                  </a:lnTo>
                  <a:lnTo>
                    <a:pt x="2" y="5"/>
                  </a:lnTo>
                  <a:lnTo>
                    <a:pt x="0" y="0"/>
                  </a:lnTo>
                  <a:lnTo>
                    <a:pt x="7" y="0"/>
                  </a:lnTo>
                  <a:lnTo>
                    <a:pt x="258" y="2"/>
                  </a:lnTo>
                  <a:lnTo>
                    <a:pt x="258"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16">
              <a:extLst>
                <a:ext uri="{FF2B5EF4-FFF2-40B4-BE49-F238E27FC236}">
                  <a16:creationId xmlns:a16="http://schemas.microsoft.com/office/drawing/2014/main" id="{ADA1EDB0-9B42-4A42-ACEE-81E7F529A0B9}"/>
                </a:ext>
              </a:extLst>
            </p:cNvPr>
            <p:cNvSpPr>
              <a:spLocks/>
            </p:cNvSpPr>
            <p:nvPr/>
          </p:nvSpPr>
          <p:spPr bwMode="auto">
            <a:xfrm>
              <a:off x="1741488" y="3762376"/>
              <a:ext cx="890588" cy="427038"/>
            </a:xfrm>
            <a:custGeom>
              <a:avLst/>
              <a:gdLst>
                <a:gd name="T0" fmla="*/ 0 w 339"/>
                <a:gd name="T1" fmla="*/ 0 h 163"/>
                <a:gd name="T2" fmla="*/ 145 w 339"/>
                <a:gd name="T3" fmla="*/ 144 h 163"/>
                <a:gd name="T4" fmla="*/ 151 w 339"/>
                <a:gd name="T5" fmla="*/ 148 h 163"/>
                <a:gd name="T6" fmla="*/ 174 w 339"/>
                <a:gd name="T7" fmla="*/ 153 h 163"/>
                <a:gd name="T8" fmla="*/ 338 w 339"/>
                <a:gd name="T9" fmla="*/ 138 h 163"/>
                <a:gd name="T10" fmla="*/ 338 w 339"/>
                <a:gd name="T11" fmla="*/ 142 h 163"/>
                <a:gd name="T12" fmla="*/ 338 w 339"/>
                <a:gd name="T13" fmla="*/ 142 h 163"/>
                <a:gd name="T14" fmla="*/ 339 w 339"/>
                <a:gd name="T15" fmla="*/ 147 h 163"/>
                <a:gd name="T16" fmla="*/ 169 w 339"/>
                <a:gd name="T17" fmla="*/ 162 h 163"/>
                <a:gd name="T18" fmla="*/ 147 w 339"/>
                <a:gd name="T19" fmla="*/ 158 h 163"/>
                <a:gd name="T20" fmla="*/ 143 w 339"/>
                <a:gd name="T21" fmla="*/ 155 h 163"/>
                <a:gd name="T22" fmla="*/ 70 w 339"/>
                <a:gd name="T23" fmla="*/ 77 h 163"/>
                <a:gd name="T24" fmla="*/ 0 w 339"/>
                <a:gd name="T2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63">
                  <a:moveTo>
                    <a:pt x="0" y="0"/>
                  </a:moveTo>
                  <a:cubicBezTo>
                    <a:pt x="46" y="51"/>
                    <a:pt x="96" y="95"/>
                    <a:pt x="145" y="144"/>
                  </a:cubicBezTo>
                  <a:cubicBezTo>
                    <a:pt x="147" y="145"/>
                    <a:pt x="149" y="147"/>
                    <a:pt x="151" y="148"/>
                  </a:cubicBezTo>
                  <a:cubicBezTo>
                    <a:pt x="158" y="152"/>
                    <a:pt x="166" y="153"/>
                    <a:pt x="174" y="153"/>
                  </a:cubicBezTo>
                  <a:cubicBezTo>
                    <a:pt x="228" y="148"/>
                    <a:pt x="283" y="143"/>
                    <a:pt x="338" y="138"/>
                  </a:cubicBezTo>
                  <a:cubicBezTo>
                    <a:pt x="338" y="142"/>
                    <a:pt x="338" y="142"/>
                    <a:pt x="338" y="142"/>
                  </a:cubicBezTo>
                  <a:cubicBezTo>
                    <a:pt x="338" y="142"/>
                    <a:pt x="338" y="142"/>
                    <a:pt x="338" y="142"/>
                  </a:cubicBezTo>
                  <a:cubicBezTo>
                    <a:pt x="339" y="147"/>
                    <a:pt x="339" y="147"/>
                    <a:pt x="339" y="147"/>
                  </a:cubicBezTo>
                  <a:cubicBezTo>
                    <a:pt x="282" y="152"/>
                    <a:pt x="225" y="157"/>
                    <a:pt x="169" y="162"/>
                  </a:cubicBezTo>
                  <a:cubicBezTo>
                    <a:pt x="161" y="163"/>
                    <a:pt x="154" y="161"/>
                    <a:pt x="147" y="158"/>
                  </a:cubicBezTo>
                  <a:cubicBezTo>
                    <a:pt x="146" y="158"/>
                    <a:pt x="144" y="156"/>
                    <a:pt x="143" y="155"/>
                  </a:cubicBezTo>
                  <a:cubicBezTo>
                    <a:pt x="116" y="134"/>
                    <a:pt x="93" y="102"/>
                    <a:pt x="70" y="77"/>
                  </a:cubicBezTo>
                  <a:cubicBezTo>
                    <a:pt x="47" y="51"/>
                    <a:pt x="23" y="26"/>
                    <a:pt x="0" y="0"/>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03B4651B-DE52-43A5-A7DF-47E179354AC0}"/>
              </a:ext>
            </a:extLst>
          </p:cNvPr>
          <p:cNvGrpSpPr/>
          <p:nvPr/>
        </p:nvGrpSpPr>
        <p:grpSpPr>
          <a:xfrm>
            <a:off x="3403981" y="3373118"/>
            <a:ext cx="905329" cy="1519949"/>
            <a:chOff x="8339138" y="3614738"/>
            <a:chExt cx="395288" cy="811213"/>
          </a:xfrm>
        </p:grpSpPr>
        <p:sp>
          <p:nvSpPr>
            <p:cNvPr id="122" name="Freeform 59">
              <a:extLst>
                <a:ext uri="{FF2B5EF4-FFF2-40B4-BE49-F238E27FC236}">
                  <a16:creationId xmlns:a16="http://schemas.microsoft.com/office/drawing/2014/main" id="{DE5479B8-0170-43AD-AB91-EC024A9A2D27}"/>
                </a:ext>
              </a:extLst>
            </p:cNvPr>
            <p:cNvSpPr>
              <a:spLocks/>
            </p:cNvSpPr>
            <p:nvPr/>
          </p:nvSpPr>
          <p:spPr bwMode="auto">
            <a:xfrm>
              <a:off x="8410576" y="4052888"/>
              <a:ext cx="238125" cy="268288"/>
            </a:xfrm>
            <a:custGeom>
              <a:avLst/>
              <a:gdLst>
                <a:gd name="T0" fmla="*/ 156 w 245"/>
                <a:gd name="T1" fmla="*/ 278 h 278"/>
                <a:gd name="T2" fmla="*/ 124 w 245"/>
                <a:gd name="T3" fmla="*/ 269 h 278"/>
                <a:gd name="T4" fmla="*/ 103 w 245"/>
                <a:gd name="T5" fmla="*/ 251 h 278"/>
                <a:gd name="T6" fmla="*/ 165 w 245"/>
                <a:gd name="T7" fmla="*/ 67 h 278"/>
                <a:gd name="T8" fmla="*/ 31 w 245"/>
                <a:gd name="T9" fmla="*/ 66 h 278"/>
                <a:gd name="T10" fmla="*/ 8 w 245"/>
                <a:gd name="T11" fmla="*/ 56 h 278"/>
                <a:gd name="T12" fmla="*/ 0 w 245"/>
                <a:gd name="T13" fmla="*/ 48 h 278"/>
                <a:gd name="T14" fmla="*/ 4 w 245"/>
                <a:gd name="T15" fmla="*/ 13 h 278"/>
                <a:gd name="T16" fmla="*/ 32 w 245"/>
                <a:gd name="T17" fmla="*/ 0 h 278"/>
                <a:gd name="T18" fmla="*/ 211 w 245"/>
                <a:gd name="T19" fmla="*/ 2 h 278"/>
                <a:gd name="T20" fmla="*/ 237 w 245"/>
                <a:gd name="T21" fmla="*/ 15 h 278"/>
                <a:gd name="T22" fmla="*/ 241 w 245"/>
                <a:gd name="T23" fmla="*/ 45 h 278"/>
                <a:gd name="T24" fmla="*/ 156 w 245"/>
                <a:gd name="T25"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78">
                  <a:moveTo>
                    <a:pt x="156" y="278"/>
                  </a:moveTo>
                  <a:cubicBezTo>
                    <a:pt x="124" y="269"/>
                    <a:pt x="124" y="269"/>
                    <a:pt x="124" y="269"/>
                  </a:cubicBezTo>
                  <a:cubicBezTo>
                    <a:pt x="103" y="251"/>
                    <a:pt x="103" y="251"/>
                    <a:pt x="103" y="251"/>
                  </a:cubicBezTo>
                  <a:cubicBezTo>
                    <a:pt x="165" y="67"/>
                    <a:pt x="165" y="67"/>
                    <a:pt x="165" y="67"/>
                  </a:cubicBezTo>
                  <a:cubicBezTo>
                    <a:pt x="31" y="66"/>
                    <a:pt x="31" y="66"/>
                    <a:pt x="31" y="66"/>
                  </a:cubicBezTo>
                  <a:cubicBezTo>
                    <a:pt x="23" y="66"/>
                    <a:pt x="14" y="62"/>
                    <a:pt x="8" y="56"/>
                  </a:cubicBezTo>
                  <a:cubicBezTo>
                    <a:pt x="0" y="48"/>
                    <a:pt x="0" y="48"/>
                    <a:pt x="0" y="48"/>
                  </a:cubicBezTo>
                  <a:cubicBezTo>
                    <a:pt x="4" y="13"/>
                    <a:pt x="4" y="13"/>
                    <a:pt x="4" y="13"/>
                  </a:cubicBezTo>
                  <a:cubicBezTo>
                    <a:pt x="32" y="0"/>
                    <a:pt x="32" y="0"/>
                    <a:pt x="32" y="0"/>
                  </a:cubicBezTo>
                  <a:cubicBezTo>
                    <a:pt x="211" y="2"/>
                    <a:pt x="211" y="2"/>
                    <a:pt x="211" y="2"/>
                  </a:cubicBezTo>
                  <a:cubicBezTo>
                    <a:pt x="221" y="2"/>
                    <a:pt x="231" y="7"/>
                    <a:pt x="237" y="15"/>
                  </a:cubicBezTo>
                  <a:cubicBezTo>
                    <a:pt x="243" y="24"/>
                    <a:pt x="245" y="35"/>
                    <a:pt x="241" y="45"/>
                  </a:cubicBezTo>
                  <a:lnTo>
                    <a:pt x="156" y="27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60">
              <a:extLst>
                <a:ext uri="{FF2B5EF4-FFF2-40B4-BE49-F238E27FC236}">
                  <a16:creationId xmlns:a16="http://schemas.microsoft.com/office/drawing/2014/main" id="{30781B4C-B05C-45F6-B395-3E3B1ABC3FCB}"/>
                </a:ext>
              </a:extLst>
            </p:cNvPr>
            <p:cNvSpPr>
              <a:spLocks/>
            </p:cNvSpPr>
            <p:nvPr/>
          </p:nvSpPr>
          <p:spPr bwMode="auto">
            <a:xfrm>
              <a:off x="8509001" y="4287838"/>
              <a:ext cx="130175" cy="63500"/>
            </a:xfrm>
            <a:custGeom>
              <a:avLst/>
              <a:gdLst>
                <a:gd name="T0" fmla="*/ 122 w 133"/>
                <a:gd name="T1" fmla="*/ 31 h 66"/>
                <a:gd name="T2" fmla="*/ 57 w 133"/>
                <a:gd name="T3" fmla="*/ 1 h 66"/>
                <a:gd name="T4" fmla="*/ 57 w 133"/>
                <a:gd name="T5" fmla="*/ 1 h 66"/>
                <a:gd name="T6" fmla="*/ 54 w 133"/>
                <a:gd name="T7" fmla="*/ 0 h 66"/>
                <a:gd name="T8" fmla="*/ 47 w 133"/>
                <a:gd name="T9" fmla="*/ 6 h 66"/>
                <a:gd name="T10" fmla="*/ 47 w 133"/>
                <a:gd name="T11" fmla="*/ 6 h 66"/>
                <a:gd name="T12" fmla="*/ 24 w 133"/>
                <a:gd name="T13" fmla="*/ 22 h 66"/>
                <a:gd name="T14" fmla="*/ 1 w 133"/>
                <a:gd name="T15" fmla="*/ 8 h 66"/>
                <a:gd name="T16" fmla="*/ 1 w 133"/>
                <a:gd name="T17" fmla="*/ 54 h 66"/>
                <a:gd name="T18" fmla="*/ 10 w 133"/>
                <a:gd name="T19" fmla="*/ 63 h 66"/>
                <a:gd name="T20" fmla="*/ 124 w 133"/>
                <a:gd name="T21" fmla="*/ 64 h 66"/>
                <a:gd name="T22" fmla="*/ 131 w 133"/>
                <a:gd name="T23" fmla="*/ 57 h 66"/>
                <a:gd name="T24" fmla="*/ 131 w 133"/>
                <a:gd name="T25" fmla="*/ 42 h 66"/>
                <a:gd name="T26" fmla="*/ 122 w 133"/>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6">
                  <a:moveTo>
                    <a:pt x="122" y="31"/>
                  </a:moveTo>
                  <a:cubicBezTo>
                    <a:pt x="112" y="26"/>
                    <a:pt x="57" y="1"/>
                    <a:pt x="57" y="1"/>
                  </a:cubicBezTo>
                  <a:cubicBezTo>
                    <a:pt x="57" y="1"/>
                    <a:pt x="57" y="1"/>
                    <a:pt x="57" y="1"/>
                  </a:cubicBezTo>
                  <a:cubicBezTo>
                    <a:pt x="56" y="0"/>
                    <a:pt x="55" y="0"/>
                    <a:pt x="54" y="0"/>
                  </a:cubicBezTo>
                  <a:cubicBezTo>
                    <a:pt x="51" y="0"/>
                    <a:pt x="48" y="2"/>
                    <a:pt x="47" y="6"/>
                  </a:cubicBezTo>
                  <a:cubicBezTo>
                    <a:pt x="47" y="6"/>
                    <a:pt x="47" y="6"/>
                    <a:pt x="47" y="6"/>
                  </a:cubicBezTo>
                  <a:cubicBezTo>
                    <a:pt x="46" y="11"/>
                    <a:pt x="39" y="22"/>
                    <a:pt x="24" y="22"/>
                  </a:cubicBezTo>
                  <a:cubicBezTo>
                    <a:pt x="1" y="8"/>
                    <a:pt x="1" y="8"/>
                    <a:pt x="1" y="8"/>
                  </a:cubicBezTo>
                  <a:cubicBezTo>
                    <a:pt x="1" y="54"/>
                    <a:pt x="1" y="54"/>
                    <a:pt x="1" y="54"/>
                  </a:cubicBezTo>
                  <a:cubicBezTo>
                    <a:pt x="1" y="54"/>
                    <a:pt x="0" y="63"/>
                    <a:pt x="10" y="63"/>
                  </a:cubicBezTo>
                  <a:cubicBezTo>
                    <a:pt x="124" y="64"/>
                    <a:pt x="124" y="64"/>
                    <a:pt x="124" y="64"/>
                  </a:cubicBezTo>
                  <a:cubicBezTo>
                    <a:pt x="124" y="64"/>
                    <a:pt x="131" y="66"/>
                    <a:pt x="131" y="57"/>
                  </a:cubicBezTo>
                  <a:cubicBezTo>
                    <a:pt x="131" y="42"/>
                    <a:pt x="131" y="42"/>
                    <a:pt x="131" y="42"/>
                  </a:cubicBezTo>
                  <a:cubicBezTo>
                    <a:pt x="131" y="42"/>
                    <a:pt x="133" y="37"/>
                    <a:pt x="122"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1">
              <a:extLst>
                <a:ext uri="{FF2B5EF4-FFF2-40B4-BE49-F238E27FC236}">
                  <a16:creationId xmlns:a16="http://schemas.microsoft.com/office/drawing/2014/main" id="{D060FBC7-6825-4575-A73F-291B707CBFB5}"/>
                </a:ext>
              </a:extLst>
            </p:cNvPr>
            <p:cNvSpPr>
              <a:spLocks/>
            </p:cNvSpPr>
            <p:nvPr/>
          </p:nvSpPr>
          <p:spPr bwMode="auto">
            <a:xfrm>
              <a:off x="8410576" y="4052888"/>
              <a:ext cx="176213" cy="268288"/>
            </a:xfrm>
            <a:custGeom>
              <a:avLst/>
              <a:gdLst>
                <a:gd name="T0" fmla="*/ 141 w 182"/>
                <a:gd name="T1" fmla="*/ 269 h 278"/>
                <a:gd name="T2" fmla="*/ 121 w 182"/>
                <a:gd name="T3" fmla="*/ 251 h 278"/>
                <a:gd name="T4" fmla="*/ 182 w 182"/>
                <a:gd name="T5" fmla="*/ 67 h 278"/>
                <a:gd name="T6" fmla="*/ 49 w 182"/>
                <a:gd name="T7" fmla="*/ 66 h 278"/>
                <a:gd name="T8" fmla="*/ 25 w 182"/>
                <a:gd name="T9" fmla="*/ 56 h 278"/>
                <a:gd name="T10" fmla="*/ 17 w 182"/>
                <a:gd name="T11" fmla="*/ 48 h 278"/>
                <a:gd name="T12" fmla="*/ 21 w 182"/>
                <a:gd name="T13" fmla="*/ 13 h 278"/>
                <a:gd name="T14" fmla="*/ 49 w 182"/>
                <a:gd name="T15" fmla="*/ 0 h 278"/>
                <a:gd name="T16" fmla="*/ 32 w 182"/>
                <a:gd name="T17" fmla="*/ 0 h 278"/>
                <a:gd name="T18" fmla="*/ 4 w 182"/>
                <a:gd name="T19" fmla="*/ 13 h 278"/>
                <a:gd name="T20" fmla="*/ 0 w 182"/>
                <a:gd name="T21" fmla="*/ 48 h 278"/>
                <a:gd name="T22" fmla="*/ 8 w 182"/>
                <a:gd name="T23" fmla="*/ 56 h 278"/>
                <a:gd name="T24" fmla="*/ 31 w 182"/>
                <a:gd name="T25" fmla="*/ 66 h 278"/>
                <a:gd name="T26" fmla="*/ 165 w 182"/>
                <a:gd name="T27" fmla="*/ 67 h 278"/>
                <a:gd name="T28" fmla="*/ 103 w 182"/>
                <a:gd name="T29" fmla="*/ 251 h 278"/>
                <a:gd name="T30" fmla="*/ 124 w 182"/>
                <a:gd name="T31" fmla="*/ 269 h 278"/>
                <a:gd name="T32" fmla="*/ 156 w 182"/>
                <a:gd name="T33" fmla="*/ 278 h 278"/>
                <a:gd name="T34" fmla="*/ 158 w 182"/>
                <a:gd name="T35" fmla="*/ 274 h 278"/>
                <a:gd name="T36" fmla="*/ 141 w 182"/>
                <a:gd name="T37" fmla="*/ 26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278">
                  <a:moveTo>
                    <a:pt x="141" y="269"/>
                  </a:moveTo>
                  <a:cubicBezTo>
                    <a:pt x="121" y="251"/>
                    <a:pt x="121" y="251"/>
                    <a:pt x="121" y="251"/>
                  </a:cubicBezTo>
                  <a:cubicBezTo>
                    <a:pt x="182" y="67"/>
                    <a:pt x="182" y="67"/>
                    <a:pt x="182" y="67"/>
                  </a:cubicBezTo>
                  <a:cubicBezTo>
                    <a:pt x="49" y="66"/>
                    <a:pt x="49" y="66"/>
                    <a:pt x="49" y="66"/>
                  </a:cubicBezTo>
                  <a:cubicBezTo>
                    <a:pt x="40" y="66"/>
                    <a:pt x="32" y="62"/>
                    <a:pt x="25" y="56"/>
                  </a:cubicBezTo>
                  <a:cubicBezTo>
                    <a:pt x="17" y="48"/>
                    <a:pt x="17" y="48"/>
                    <a:pt x="17" y="48"/>
                  </a:cubicBezTo>
                  <a:cubicBezTo>
                    <a:pt x="21" y="13"/>
                    <a:pt x="21" y="13"/>
                    <a:pt x="21" y="13"/>
                  </a:cubicBezTo>
                  <a:cubicBezTo>
                    <a:pt x="49" y="0"/>
                    <a:pt x="49" y="0"/>
                    <a:pt x="49" y="0"/>
                  </a:cubicBezTo>
                  <a:cubicBezTo>
                    <a:pt x="32" y="0"/>
                    <a:pt x="32" y="0"/>
                    <a:pt x="32" y="0"/>
                  </a:cubicBezTo>
                  <a:cubicBezTo>
                    <a:pt x="4" y="13"/>
                    <a:pt x="4" y="13"/>
                    <a:pt x="4" y="13"/>
                  </a:cubicBezTo>
                  <a:cubicBezTo>
                    <a:pt x="0" y="48"/>
                    <a:pt x="0" y="48"/>
                    <a:pt x="0" y="48"/>
                  </a:cubicBezTo>
                  <a:cubicBezTo>
                    <a:pt x="8" y="56"/>
                    <a:pt x="8" y="56"/>
                    <a:pt x="8" y="56"/>
                  </a:cubicBezTo>
                  <a:cubicBezTo>
                    <a:pt x="14" y="62"/>
                    <a:pt x="23" y="66"/>
                    <a:pt x="31" y="66"/>
                  </a:cubicBezTo>
                  <a:cubicBezTo>
                    <a:pt x="165" y="67"/>
                    <a:pt x="165" y="67"/>
                    <a:pt x="165" y="67"/>
                  </a:cubicBezTo>
                  <a:cubicBezTo>
                    <a:pt x="103" y="251"/>
                    <a:pt x="103" y="251"/>
                    <a:pt x="103" y="251"/>
                  </a:cubicBezTo>
                  <a:cubicBezTo>
                    <a:pt x="124" y="269"/>
                    <a:pt x="124" y="269"/>
                    <a:pt x="124" y="269"/>
                  </a:cubicBezTo>
                  <a:cubicBezTo>
                    <a:pt x="156" y="278"/>
                    <a:pt x="156" y="278"/>
                    <a:pt x="156" y="278"/>
                  </a:cubicBezTo>
                  <a:cubicBezTo>
                    <a:pt x="158" y="274"/>
                    <a:pt x="158" y="274"/>
                    <a:pt x="158" y="274"/>
                  </a:cubicBezTo>
                  <a:lnTo>
                    <a:pt x="141" y="26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2">
              <a:extLst>
                <a:ext uri="{FF2B5EF4-FFF2-40B4-BE49-F238E27FC236}">
                  <a16:creationId xmlns:a16="http://schemas.microsoft.com/office/drawing/2014/main" id="{8A8236CD-E2DC-4061-8D44-32DBAFB506CC}"/>
                </a:ext>
              </a:extLst>
            </p:cNvPr>
            <p:cNvSpPr>
              <a:spLocks/>
            </p:cNvSpPr>
            <p:nvPr/>
          </p:nvSpPr>
          <p:spPr bwMode="auto">
            <a:xfrm>
              <a:off x="8516938" y="3746501"/>
              <a:ext cx="26988" cy="20638"/>
            </a:xfrm>
            <a:custGeom>
              <a:avLst/>
              <a:gdLst>
                <a:gd name="T0" fmla="*/ 4 w 28"/>
                <a:gd name="T1" fmla="*/ 0 h 21"/>
                <a:gd name="T2" fmla="*/ 0 w 28"/>
                <a:gd name="T3" fmla="*/ 0 h 21"/>
                <a:gd name="T4" fmla="*/ 27 w 28"/>
                <a:gd name="T5" fmla="*/ 21 h 21"/>
                <a:gd name="T6" fmla="*/ 28 w 28"/>
                <a:gd name="T7" fmla="*/ 18 h 21"/>
                <a:gd name="T8" fmla="*/ 4 w 28"/>
                <a:gd name="T9" fmla="*/ 0 h 21"/>
              </a:gdLst>
              <a:ahLst/>
              <a:cxnLst>
                <a:cxn ang="0">
                  <a:pos x="T0" y="T1"/>
                </a:cxn>
                <a:cxn ang="0">
                  <a:pos x="T2" y="T3"/>
                </a:cxn>
                <a:cxn ang="0">
                  <a:pos x="T4" y="T5"/>
                </a:cxn>
                <a:cxn ang="0">
                  <a:pos x="T6" y="T7"/>
                </a:cxn>
                <a:cxn ang="0">
                  <a:pos x="T8" y="T9"/>
                </a:cxn>
              </a:cxnLst>
              <a:rect l="0" t="0" r="r" b="b"/>
              <a:pathLst>
                <a:path w="28" h="21">
                  <a:moveTo>
                    <a:pt x="4" y="0"/>
                  </a:moveTo>
                  <a:cubicBezTo>
                    <a:pt x="0" y="0"/>
                    <a:pt x="0" y="0"/>
                    <a:pt x="0" y="0"/>
                  </a:cubicBezTo>
                  <a:cubicBezTo>
                    <a:pt x="0" y="0"/>
                    <a:pt x="14" y="18"/>
                    <a:pt x="27" y="21"/>
                  </a:cubicBezTo>
                  <a:cubicBezTo>
                    <a:pt x="28" y="18"/>
                    <a:pt x="28" y="18"/>
                    <a:pt x="28" y="18"/>
                  </a:cubicBezTo>
                  <a:cubicBezTo>
                    <a:pt x="15" y="13"/>
                    <a:pt x="6" y="2"/>
                    <a:pt x="4" y="0"/>
                  </a:cubicBez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3">
              <a:extLst>
                <a:ext uri="{FF2B5EF4-FFF2-40B4-BE49-F238E27FC236}">
                  <a16:creationId xmlns:a16="http://schemas.microsoft.com/office/drawing/2014/main" id="{E9B22819-0159-4063-A0F7-4DC9F337CF90}"/>
                </a:ext>
              </a:extLst>
            </p:cNvPr>
            <p:cNvSpPr>
              <a:spLocks/>
            </p:cNvSpPr>
            <p:nvPr/>
          </p:nvSpPr>
          <p:spPr bwMode="auto">
            <a:xfrm>
              <a:off x="8520113" y="3746501"/>
              <a:ext cx="23813" cy="17463"/>
            </a:xfrm>
            <a:custGeom>
              <a:avLst/>
              <a:gdLst>
                <a:gd name="T0" fmla="*/ 24 w 25"/>
                <a:gd name="T1" fmla="*/ 18 h 18"/>
                <a:gd name="T2" fmla="*/ 25 w 25"/>
                <a:gd name="T3" fmla="*/ 2 h 18"/>
                <a:gd name="T4" fmla="*/ 0 w 25"/>
                <a:gd name="T5" fmla="*/ 0 h 18"/>
                <a:gd name="T6" fmla="*/ 24 w 25"/>
                <a:gd name="T7" fmla="*/ 18 h 18"/>
              </a:gdLst>
              <a:ahLst/>
              <a:cxnLst>
                <a:cxn ang="0">
                  <a:pos x="T0" y="T1"/>
                </a:cxn>
                <a:cxn ang="0">
                  <a:pos x="T2" y="T3"/>
                </a:cxn>
                <a:cxn ang="0">
                  <a:pos x="T4" y="T5"/>
                </a:cxn>
                <a:cxn ang="0">
                  <a:pos x="T6" y="T7"/>
                </a:cxn>
              </a:cxnLst>
              <a:rect l="0" t="0" r="r" b="b"/>
              <a:pathLst>
                <a:path w="25" h="18">
                  <a:moveTo>
                    <a:pt x="24" y="18"/>
                  </a:moveTo>
                  <a:cubicBezTo>
                    <a:pt x="25" y="2"/>
                    <a:pt x="25" y="2"/>
                    <a:pt x="25" y="2"/>
                  </a:cubicBezTo>
                  <a:cubicBezTo>
                    <a:pt x="0" y="0"/>
                    <a:pt x="0" y="0"/>
                    <a:pt x="0" y="0"/>
                  </a:cubicBezTo>
                  <a:cubicBezTo>
                    <a:pt x="2" y="2"/>
                    <a:pt x="11" y="13"/>
                    <a:pt x="24"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4">
              <a:extLst>
                <a:ext uri="{FF2B5EF4-FFF2-40B4-BE49-F238E27FC236}">
                  <a16:creationId xmlns:a16="http://schemas.microsoft.com/office/drawing/2014/main" id="{07DEF018-CBA2-4E77-B919-2DD0CBE81922}"/>
                </a:ext>
              </a:extLst>
            </p:cNvPr>
            <p:cNvSpPr>
              <a:spLocks/>
            </p:cNvSpPr>
            <p:nvPr/>
          </p:nvSpPr>
          <p:spPr bwMode="auto">
            <a:xfrm>
              <a:off x="8496301" y="3808413"/>
              <a:ext cx="34925" cy="47625"/>
            </a:xfrm>
            <a:custGeom>
              <a:avLst/>
              <a:gdLst>
                <a:gd name="T0" fmla="*/ 22 w 22"/>
                <a:gd name="T1" fmla="*/ 30 h 30"/>
                <a:gd name="T2" fmla="*/ 13 w 22"/>
                <a:gd name="T3" fmla="*/ 5 h 30"/>
                <a:gd name="T4" fmla="*/ 0 w 22"/>
                <a:gd name="T5" fmla="*/ 0 h 30"/>
                <a:gd name="T6" fmla="*/ 0 w 22"/>
                <a:gd name="T7" fmla="*/ 11 h 30"/>
                <a:gd name="T8" fmla="*/ 22 w 22"/>
                <a:gd name="T9" fmla="*/ 30 h 30"/>
              </a:gdLst>
              <a:ahLst/>
              <a:cxnLst>
                <a:cxn ang="0">
                  <a:pos x="T0" y="T1"/>
                </a:cxn>
                <a:cxn ang="0">
                  <a:pos x="T2" y="T3"/>
                </a:cxn>
                <a:cxn ang="0">
                  <a:pos x="T4" y="T5"/>
                </a:cxn>
                <a:cxn ang="0">
                  <a:pos x="T6" y="T7"/>
                </a:cxn>
                <a:cxn ang="0">
                  <a:pos x="T8" y="T9"/>
                </a:cxn>
              </a:cxnLst>
              <a:rect l="0" t="0" r="r" b="b"/>
              <a:pathLst>
                <a:path w="22" h="30">
                  <a:moveTo>
                    <a:pt x="22" y="30"/>
                  </a:moveTo>
                  <a:lnTo>
                    <a:pt x="13" y="5"/>
                  </a:lnTo>
                  <a:lnTo>
                    <a:pt x="0" y="0"/>
                  </a:lnTo>
                  <a:lnTo>
                    <a:pt x="0" y="11"/>
                  </a:lnTo>
                  <a:lnTo>
                    <a:pt x="22"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5">
              <a:extLst>
                <a:ext uri="{FF2B5EF4-FFF2-40B4-BE49-F238E27FC236}">
                  <a16:creationId xmlns:a16="http://schemas.microsoft.com/office/drawing/2014/main" id="{9DC123D6-A89E-41A8-9E0E-1DFDF81C227E}"/>
                </a:ext>
              </a:extLst>
            </p:cNvPr>
            <p:cNvSpPr>
              <a:spLocks/>
            </p:cNvSpPr>
            <p:nvPr/>
          </p:nvSpPr>
          <p:spPr bwMode="auto">
            <a:xfrm>
              <a:off x="8404226" y="3798888"/>
              <a:ext cx="153988" cy="268288"/>
            </a:xfrm>
            <a:custGeom>
              <a:avLst/>
              <a:gdLst>
                <a:gd name="T0" fmla="*/ 11 w 159"/>
                <a:gd name="T1" fmla="*/ 276 h 278"/>
                <a:gd name="T2" fmla="*/ 148 w 159"/>
                <a:gd name="T3" fmla="*/ 278 h 278"/>
                <a:gd name="T4" fmla="*/ 139 w 159"/>
                <a:gd name="T5" fmla="*/ 86 h 278"/>
                <a:gd name="T6" fmla="*/ 104 w 159"/>
                <a:gd name="T7" fmla="*/ 27 h 278"/>
                <a:gd name="T8" fmla="*/ 73 w 159"/>
                <a:gd name="T9" fmla="*/ 16 h 278"/>
                <a:gd name="T10" fmla="*/ 36 w 159"/>
                <a:gd name="T11" fmla="*/ 25 h 278"/>
                <a:gd name="T12" fmla="*/ 2 w 159"/>
                <a:gd name="T13" fmla="*/ 200 h 278"/>
                <a:gd name="T14" fmla="*/ 11 w 159"/>
                <a:gd name="T15" fmla="*/ 276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 y="276"/>
                  </a:moveTo>
                  <a:cubicBezTo>
                    <a:pt x="148" y="278"/>
                    <a:pt x="148" y="278"/>
                    <a:pt x="148" y="278"/>
                  </a:cubicBezTo>
                  <a:cubicBezTo>
                    <a:pt x="159" y="214"/>
                    <a:pt x="144" y="102"/>
                    <a:pt x="139" y="86"/>
                  </a:cubicBezTo>
                  <a:cubicBezTo>
                    <a:pt x="134" y="69"/>
                    <a:pt x="122" y="39"/>
                    <a:pt x="104" y="27"/>
                  </a:cubicBezTo>
                  <a:cubicBezTo>
                    <a:pt x="95" y="20"/>
                    <a:pt x="85" y="16"/>
                    <a:pt x="73" y="16"/>
                  </a:cubicBezTo>
                  <a:cubicBezTo>
                    <a:pt x="63" y="16"/>
                    <a:pt x="71" y="0"/>
                    <a:pt x="36" y="25"/>
                  </a:cubicBezTo>
                  <a:cubicBezTo>
                    <a:pt x="0" y="50"/>
                    <a:pt x="2" y="200"/>
                    <a:pt x="2" y="200"/>
                  </a:cubicBezTo>
                  <a:cubicBezTo>
                    <a:pt x="1" y="229"/>
                    <a:pt x="6" y="260"/>
                    <a:pt x="11" y="276"/>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6">
              <a:extLst>
                <a:ext uri="{FF2B5EF4-FFF2-40B4-BE49-F238E27FC236}">
                  <a16:creationId xmlns:a16="http://schemas.microsoft.com/office/drawing/2014/main" id="{D2F9E535-CB74-4AB5-9227-5DF8A3FB155E}"/>
                </a:ext>
              </a:extLst>
            </p:cNvPr>
            <p:cNvSpPr>
              <a:spLocks/>
            </p:cNvSpPr>
            <p:nvPr/>
          </p:nvSpPr>
          <p:spPr bwMode="auto">
            <a:xfrm>
              <a:off x="8450263" y="3773488"/>
              <a:ext cx="66675" cy="47625"/>
            </a:xfrm>
            <a:custGeom>
              <a:avLst/>
              <a:gdLst>
                <a:gd name="T0" fmla="*/ 42 w 42"/>
                <a:gd name="T1" fmla="*/ 30 h 30"/>
                <a:gd name="T2" fmla="*/ 3 w 42"/>
                <a:gd name="T3" fmla="*/ 18 h 30"/>
                <a:gd name="T4" fmla="*/ 0 w 42"/>
                <a:gd name="T5" fmla="*/ 0 h 30"/>
                <a:gd name="T6" fmla="*/ 35 w 42"/>
                <a:gd name="T7" fmla="*/ 8 h 30"/>
                <a:gd name="T8" fmla="*/ 42 w 42"/>
                <a:gd name="T9" fmla="*/ 30 h 30"/>
              </a:gdLst>
              <a:ahLst/>
              <a:cxnLst>
                <a:cxn ang="0">
                  <a:pos x="T0" y="T1"/>
                </a:cxn>
                <a:cxn ang="0">
                  <a:pos x="T2" y="T3"/>
                </a:cxn>
                <a:cxn ang="0">
                  <a:pos x="T4" y="T5"/>
                </a:cxn>
                <a:cxn ang="0">
                  <a:pos x="T6" y="T7"/>
                </a:cxn>
                <a:cxn ang="0">
                  <a:pos x="T8" y="T9"/>
                </a:cxn>
              </a:cxnLst>
              <a:rect l="0" t="0" r="r" b="b"/>
              <a:pathLst>
                <a:path w="42" h="30">
                  <a:moveTo>
                    <a:pt x="42" y="30"/>
                  </a:moveTo>
                  <a:lnTo>
                    <a:pt x="3" y="18"/>
                  </a:lnTo>
                  <a:lnTo>
                    <a:pt x="0" y="0"/>
                  </a:lnTo>
                  <a:lnTo>
                    <a:pt x="35" y="8"/>
                  </a:lnTo>
                  <a:lnTo>
                    <a:pt x="42" y="3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7">
              <a:extLst>
                <a:ext uri="{FF2B5EF4-FFF2-40B4-BE49-F238E27FC236}">
                  <a16:creationId xmlns:a16="http://schemas.microsoft.com/office/drawing/2014/main" id="{1BB249A8-EDBF-4657-B88F-6AFE9C16274C}"/>
                </a:ext>
              </a:extLst>
            </p:cNvPr>
            <p:cNvSpPr>
              <a:spLocks/>
            </p:cNvSpPr>
            <p:nvPr/>
          </p:nvSpPr>
          <p:spPr bwMode="auto">
            <a:xfrm>
              <a:off x="8462963" y="3779838"/>
              <a:ext cx="46038" cy="19050"/>
            </a:xfrm>
            <a:custGeom>
              <a:avLst/>
              <a:gdLst>
                <a:gd name="T0" fmla="*/ 5 w 48"/>
                <a:gd name="T1" fmla="*/ 0 h 20"/>
                <a:gd name="T2" fmla="*/ 48 w 48"/>
                <a:gd name="T3" fmla="*/ 20 h 20"/>
                <a:gd name="T4" fmla="*/ 46 w 48"/>
                <a:gd name="T5" fmla="*/ 11 h 20"/>
              </a:gdLst>
              <a:ahLst/>
              <a:cxnLst>
                <a:cxn ang="0">
                  <a:pos x="T0" y="T1"/>
                </a:cxn>
                <a:cxn ang="0">
                  <a:pos x="T2" y="T3"/>
                </a:cxn>
                <a:cxn ang="0">
                  <a:pos x="T4" y="T5"/>
                </a:cxn>
              </a:cxnLst>
              <a:rect l="0" t="0" r="r" b="b"/>
              <a:pathLst>
                <a:path w="48" h="20">
                  <a:moveTo>
                    <a:pt x="5" y="0"/>
                  </a:moveTo>
                  <a:cubicBezTo>
                    <a:pt x="5" y="0"/>
                    <a:pt x="0" y="19"/>
                    <a:pt x="48" y="20"/>
                  </a:cubicBezTo>
                  <a:cubicBezTo>
                    <a:pt x="46" y="11"/>
                    <a:pt x="45" y="9"/>
                    <a:pt x="46" y="11"/>
                  </a:cubicBezTo>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8">
              <a:extLst>
                <a:ext uri="{FF2B5EF4-FFF2-40B4-BE49-F238E27FC236}">
                  <a16:creationId xmlns:a16="http://schemas.microsoft.com/office/drawing/2014/main" id="{DCEADAE1-AB54-4ED9-981D-D4EB088A6A75}"/>
                </a:ext>
              </a:extLst>
            </p:cNvPr>
            <p:cNvSpPr>
              <a:spLocks noEditPoints="1"/>
            </p:cNvSpPr>
            <p:nvPr/>
          </p:nvSpPr>
          <p:spPr bwMode="auto">
            <a:xfrm>
              <a:off x="8451851" y="3687763"/>
              <a:ext cx="112713" cy="106363"/>
            </a:xfrm>
            <a:custGeom>
              <a:avLst/>
              <a:gdLst>
                <a:gd name="T0" fmla="*/ 107 w 115"/>
                <a:gd name="T1" fmla="*/ 38 h 111"/>
                <a:gd name="T2" fmla="*/ 86 w 115"/>
                <a:gd name="T3" fmla="*/ 8 h 111"/>
                <a:gd name="T4" fmla="*/ 85 w 115"/>
                <a:gd name="T5" fmla="*/ 2 h 111"/>
                <a:gd name="T6" fmla="*/ 85 w 115"/>
                <a:gd name="T7" fmla="*/ 2 h 111"/>
                <a:gd name="T8" fmla="*/ 53 w 115"/>
                <a:gd name="T9" fmla="*/ 0 h 111"/>
                <a:gd name="T10" fmla="*/ 40 w 115"/>
                <a:gd name="T11" fmla="*/ 22 h 111"/>
                <a:gd name="T12" fmla="*/ 42 w 115"/>
                <a:gd name="T13" fmla="*/ 35 h 111"/>
                <a:gd name="T14" fmla="*/ 33 w 115"/>
                <a:gd name="T15" fmla="*/ 35 h 111"/>
                <a:gd name="T16" fmla="*/ 17 w 115"/>
                <a:gd name="T17" fmla="*/ 25 h 111"/>
                <a:gd name="T18" fmla="*/ 13 w 115"/>
                <a:gd name="T19" fmla="*/ 57 h 111"/>
                <a:gd name="T20" fmla="*/ 16 w 115"/>
                <a:gd name="T21" fmla="*/ 62 h 111"/>
                <a:gd name="T22" fmla="*/ 16 w 115"/>
                <a:gd name="T23" fmla="*/ 62 h 111"/>
                <a:gd name="T24" fmla="*/ 16 w 115"/>
                <a:gd name="T25" fmla="*/ 62 h 111"/>
                <a:gd name="T26" fmla="*/ 0 w 115"/>
                <a:gd name="T27" fmla="*/ 95 h 111"/>
                <a:gd name="T28" fmla="*/ 0 w 115"/>
                <a:gd name="T29" fmla="*/ 95 h 111"/>
                <a:gd name="T30" fmla="*/ 0 w 115"/>
                <a:gd name="T31" fmla="*/ 95 h 111"/>
                <a:gd name="T32" fmla="*/ 0 w 115"/>
                <a:gd name="T33" fmla="*/ 95 h 111"/>
                <a:gd name="T34" fmla="*/ 0 w 115"/>
                <a:gd name="T35" fmla="*/ 95 h 111"/>
                <a:gd name="T36" fmla="*/ 75 w 115"/>
                <a:gd name="T37" fmla="*/ 107 h 111"/>
                <a:gd name="T38" fmla="*/ 92 w 115"/>
                <a:gd name="T39" fmla="*/ 99 h 111"/>
                <a:gd name="T40" fmla="*/ 93 w 115"/>
                <a:gd name="T41" fmla="*/ 83 h 111"/>
                <a:gd name="T42" fmla="*/ 66 w 115"/>
                <a:gd name="T43" fmla="*/ 62 h 111"/>
                <a:gd name="T44" fmla="*/ 70 w 115"/>
                <a:gd name="T45" fmla="*/ 62 h 111"/>
                <a:gd name="T46" fmla="*/ 70 w 115"/>
                <a:gd name="T47" fmla="*/ 62 h 111"/>
                <a:gd name="T48" fmla="*/ 95 w 115"/>
                <a:gd name="T49" fmla="*/ 64 h 111"/>
                <a:gd name="T50" fmla="*/ 95 w 115"/>
                <a:gd name="T51" fmla="*/ 51 h 111"/>
                <a:gd name="T52" fmla="*/ 107 w 115"/>
                <a:gd name="T53" fmla="*/ 38 h 111"/>
                <a:gd name="T54" fmla="*/ 76 w 115"/>
                <a:gd name="T55" fmla="*/ 32 h 111"/>
                <a:gd name="T56" fmla="*/ 70 w 115"/>
                <a:gd name="T57" fmla="*/ 31 h 111"/>
                <a:gd name="T58" fmla="*/ 69 w 115"/>
                <a:gd name="T59" fmla="*/ 28 h 111"/>
                <a:gd name="T60" fmla="*/ 71 w 115"/>
                <a:gd name="T61" fmla="*/ 22 h 111"/>
                <a:gd name="T62" fmla="*/ 73 w 115"/>
                <a:gd name="T63" fmla="*/ 21 h 111"/>
                <a:gd name="T64" fmla="*/ 80 w 115"/>
                <a:gd name="T65" fmla="*/ 25 h 111"/>
                <a:gd name="T66" fmla="*/ 76 w 115"/>
                <a:gd name="T67" fmla="*/ 3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11">
                  <a:moveTo>
                    <a:pt x="107" y="38"/>
                  </a:moveTo>
                  <a:cubicBezTo>
                    <a:pt x="105" y="36"/>
                    <a:pt x="87" y="13"/>
                    <a:pt x="86" y="8"/>
                  </a:cubicBezTo>
                  <a:cubicBezTo>
                    <a:pt x="86" y="6"/>
                    <a:pt x="86" y="4"/>
                    <a:pt x="85" y="2"/>
                  </a:cubicBezTo>
                  <a:cubicBezTo>
                    <a:pt x="85" y="2"/>
                    <a:pt x="85" y="2"/>
                    <a:pt x="85" y="2"/>
                  </a:cubicBezTo>
                  <a:cubicBezTo>
                    <a:pt x="72" y="6"/>
                    <a:pt x="61" y="4"/>
                    <a:pt x="53" y="0"/>
                  </a:cubicBezTo>
                  <a:cubicBezTo>
                    <a:pt x="46" y="8"/>
                    <a:pt x="42" y="17"/>
                    <a:pt x="40" y="22"/>
                  </a:cubicBezTo>
                  <a:cubicBezTo>
                    <a:pt x="41" y="28"/>
                    <a:pt x="42" y="33"/>
                    <a:pt x="42" y="35"/>
                  </a:cubicBezTo>
                  <a:cubicBezTo>
                    <a:pt x="42" y="41"/>
                    <a:pt x="33" y="35"/>
                    <a:pt x="33" y="35"/>
                  </a:cubicBezTo>
                  <a:cubicBezTo>
                    <a:pt x="33" y="35"/>
                    <a:pt x="24" y="28"/>
                    <a:pt x="17" y="25"/>
                  </a:cubicBezTo>
                  <a:cubicBezTo>
                    <a:pt x="10" y="30"/>
                    <a:pt x="12" y="49"/>
                    <a:pt x="13" y="57"/>
                  </a:cubicBezTo>
                  <a:cubicBezTo>
                    <a:pt x="15" y="60"/>
                    <a:pt x="16" y="62"/>
                    <a:pt x="16" y="62"/>
                  </a:cubicBezTo>
                  <a:cubicBezTo>
                    <a:pt x="16" y="62"/>
                    <a:pt x="16" y="62"/>
                    <a:pt x="16" y="62"/>
                  </a:cubicBezTo>
                  <a:cubicBezTo>
                    <a:pt x="16" y="62"/>
                    <a:pt x="16" y="62"/>
                    <a:pt x="16" y="62"/>
                  </a:cubicBezTo>
                  <a:cubicBezTo>
                    <a:pt x="16" y="62"/>
                    <a:pt x="17" y="90"/>
                    <a:pt x="0" y="95"/>
                  </a:cubicBezTo>
                  <a:cubicBezTo>
                    <a:pt x="0" y="95"/>
                    <a:pt x="0" y="95"/>
                    <a:pt x="0" y="95"/>
                  </a:cubicBezTo>
                  <a:cubicBezTo>
                    <a:pt x="0" y="95"/>
                    <a:pt x="0" y="95"/>
                    <a:pt x="0" y="95"/>
                  </a:cubicBezTo>
                  <a:cubicBezTo>
                    <a:pt x="0" y="95"/>
                    <a:pt x="0" y="95"/>
                    <a:pt x="0" y="95"/>
                  </a:cubicBezTo>
                  <a:cubicBezTo>
                    <a:pt x="0" y="95"/>
                    <a:pt x="0" y="95"/>
                    <a:pt x="0" y="95"/>
                  </a:cubicBezTo>
                  <a:cubicBezTo>
                    <a:pt x="26" y="111"/>
                    <a:pt x="60" y="107"/>
                    <a:pt x="75" y="107"/>
                  </a:cubicBezTo>
                  <a:cubicBezTo>
                    <a:pt x="92" y="108"/>
                    <a:pt x="92" y="99"/>
                    <a:pt x="92" y="99"/>
                  </a:cubicBezTo>
                  <a:cubicBezTo>
                    <a:pt x="93" y="83"/>
                    <a:pt x="93" y="83"/>
                    <a:pt x="93" y="83"/>
                  </a:cubicBezTo>
                  <a:cubicBezTo>
                    <a:pt x="80" y="80"/>
                    <a:pt x="66" y="62"/>
                    <a:pt x="66" y="62"/>
                  </a:cubicBezTo>
                  <a:cubicBezTo>
                    <a:pt x="70" y="62"/>
                    <a:pt x="70" y="62"/>
                    <a:pt x="70" y="62"/>
                  </a:cubicBezTo>
                  <a:cubicBezTo>
                    <a:pt x="70" y="62"/>
                    <a:pt x="70" y="62"/>
                    <a:pt x="70" y="62"/>
                  </a:cubicBezTo>
                  <a:cubicBezTo>
                    <a:pt x="95" y="64"/>
                    <a:pt x="95" y="64"/>
                    <a:pt x="95" y="64"/>
                  </a:cubicBezTo>
                  <a:cubicBezTo>
                    <a:pt x="95" y="51"/>
                    <a:pt x="95" y="51"/>
                    <a:pt x="95" y="51"/>
                  </a:cubicBezTo>
                  <a:cubicBezTo>
                    <a:pt x="115" y="47"/>
                    <a:pt x="108" y="41"/>
                    <a:pt x="107" y="38"/>
                  </a:cubicBezTo>
                  <a:close/>
                  <a:moveTo>
                    <a:pt x="76" y="32"/>
                  </a:moveTo>
                  <a:cubicBezTo>
                    <a:pt x="74" y="33"/>
                    <a:pt x="72" y="32"/>
                    <a:pt x="70" y="31"/>
                  </a:cubicBezTo>
                  <a:cubicBezTo>
                    <a:pt x="69" y="30"/>
                    <a:pt x="69" y="29"/>
                    <a:pt x="69" y="28"/>
                  </a:cubicBezTo>
                  <a:cubicBezTo>
                    <a:pt x="68" y="25"/>
                    <a:pt x="69" y="23"/>
                    <a:pt x="71" y="22"/>
                  </a:cubicBezTo>
                  <a:cubicBezTo>
                    <a:pt x="72" y="21"/>
                    <a:pt x="72" y="21"/>
                    <a:pt x="73" y="21"/>
                  </a:cubicBezTo>
                  <a:cubicBezTo>
                    <a:pt x="76" y="20"/>
                    <a:pt x="79" y="22"/>
                    <a:pt x="80" y="25"/>
                  </a:cubicBezTo>
                  <a:cubicBezTo>
                    <a:pt x="81" y="28"/>
                    <a:pt x="79" y="32"/>
                    <a:pt x="76" y="32"/>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69">
              <a:extLst>
                <a:ext uri="{FF2B5EF4-FFF2-40B4-BE49-F238E27FC236}">
                  <a16:creationId xmlns:a16="http://schemas.microsoft.com/office/drawing/2014/main" id="{814FF929-1782-43C3-8DD6-A89228AC1547}"/>
                </a:ext>
              </a:extLst>
            </p:cNvPr>
            <p:cNvSpPr>
              <a:spLocks/>
            </p:cNvSpPr>
            <p:nvPr/>
          </p:nvSpPr>
          <p:spPr bwMode="auto">
            <a:xfrm>
              <a:off x="8477251" y="3724276"/>
              <a:ext cx="36513" cy="36513"/>
            </a:xfrm>
            <a:custGeom>
              <a:avLst/>
              <a:gdLst>
                <a:gd name="T0" fmla="*/ 37 w 38"/>
                <a:gd name="T1" fmla="*/ 17 h 38"/>
                <a:gd name="T2" fmla="*/ 22 w 38"/>
                <a:gd name="T3" fmla="*/ 37 h 38"/>
                <a:gd name="T4" fmla="*/ 2 w 38"/>
                <a:gd name="T5" fmla="*/ 22 h 38"/>
                <a:gd name="T6" fmla="*/ 17 w 38"/>
                <a:gd name="T7" fmla="*/ 2 h 38"/>
                <a:gd name="T8" fmla="*/ 37 w 38"/>
                <a:gd name="T9" fmla="*/ 17 h 38"/>
              </a:gdLst>
              <a:ahLst/>
              <a:cxnLst>
                <a:cxn ang="0">
                  <a:pos x="T0" y="T1"/>
                </a:cxn>
                <a:cxn ang="0">
                  <a:pos x="T2" y="T3"/>
                </a:cxn>
                <a:cxn ang="0">
                  <a:pos x="T4" y="T5"/>
                </a:cxn>
                <a:cxn ang="0">
                  <a:pos x="T6" y="T7"/>
                </a:cxn>
                <a:cxn ang="0">
                  <a:pos x="T8" y="T9"/>
                </a:cxn>
              </a:cxnLst>
              <a:rect l="0" t="0" r="r" b="b"/>
              <a:pathLst>
                <a:path w="38" h="38">
                  <a:moveTo>
                    <a:pt x="37" y="17"/>
                  </a:moveTo>
                  <a:cubicBezTo>
                    <a:pt x="38" y="26"/>
                    <a:pt x="31" y="35"/>
                    <a:pt x="22" y="37"/>
                  </a:cubicBezTo>
                  <a:cubicBezTo>
                    <a:pt x="12" y="38"/>
                    <a:pt x="3" y="32"/>
                    <a:pt x="2" y="22"/>
                  </a:cubicBezTo>
                  <a:cubicBezTo>
                    <a:pt x="0" y="12"/>
                    <a:pt x="7" y="3"/>
                    <a:pt x="17" y="2"/>
                  </a:cubicBezTo>
                  <a:cubicBezTo>
                    <a:pt x="26" y="0"/>
                    <a:pt x="35" y="7"/>
                    <a:pt x="37" y="1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0">
              <a:extLst>
                <a:ext uri="{FF2B5EF4-FFF2-40B4-BE49-F238E27FC236}">
                  <a16:creationId xmlns:a16="http://schemas.microsoft.com/office/drawing/2014/main" id="{FE9370EC-D33C-4CB2-9448-A39A93C1438F}"/>
                </a:ext>
              </a:extLst>
            </p:cNvPr>
            <p:cNvSpPr>
              <a:spLocks/>
            </p:cNvSpPr>
            <p:nvPr/>
          </p:nvSpPr>
          <p:spPr bwMode="auto">
            <a:xfrm>
              <a:off x="8520113" y="3746501"/>
              <a:ext cx="23813" cy="3175"/>
            </a:xfrm>
            <a:custGeom>
              <a:avLst/>
              <a:gdLst>
                <a:gd name="T0" fmla="*/ 0 w 25"/>
                <a:gd name="T1" fmla="*/ 0 h 2"/>
                <a:gd name="T2" fmla="*/ 25 w 25"/>
                <a:gd name="T3" fmla="*/ 2 h 2"/>
                <a:gd name="T4" fmla="*/ 25 w 25"/>
                <a:gd name="T5" fmla="*/ 2 h 2"/>
                <a:gd name="T6" fmla="*/ 0 w 25"/>
                <a:gd name="T7" fmla="*/ 0 h 2"/>
                <a:gd name="T8" fmla="*/ 0 w 25"/>
                <a:gd name="T9" fmla="*/ 0 h 2"/>
              </a:gdLst>
              <a:ahLst/>
              <a:cxnLst>
                <a:cxn ang="0">
                  <a:pos x="T0" y="T1"/>
                </a:cxn>
                <a:cxn ang="0">
                  <a:pos x="T2" y="T3"/>
                </a:cxn>
                <a:cxn ang="0">
                  <a:pos x="T4" y="T5"/>
                </a:cxn>
                <a:cxn ang="0">
                  <a:pos x="T6" y="T7"/>
                </a:cxn>
                <a:cxn ang="0">
                  <a:pos x="T8" y="T9"/>
                </a:cxn>
              </a:cxnLst>
              <a:rect l="0" t="0" r="r" b="b"/>
              <a:pathLst>
                <a:path w="25" h="2">
                  <a:moveTo>
                    <a:pt x="0" y="0"/>
                  </a:moveTo>
                  <a:cubicBezTo>
                    <a:pt x="25" y="2"/>
                    <a:pt x="25" y="2"/>
                    <a:pt x="25" y="2"/>
                  </a:cubicBezTo>
                  <a:cubicBezTo>
                    <a:pt x="25" y="2"/>
                    <a:pt x="25" y="2"/>
                    <a:pt x="25" y="2"/>
                  </a:cubicBezTo>
                  <a:cubicBezTo>
                    <a:pt x="0" y="0"/>
                    <a:pt x="0" y="0"/>
                    <a:pt x="0" y="0"/>
                  </a:cubicBezTo>
                  <a:cubicBezTo>
                    <a:pt x="0" y="0"/>
                    <a:pt x="0" y="0"/>
                    <a:pt x="0" y="0"/>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1">
              <a:extLst>
                <a:ext uri="{FF2B5EF4-FFF2-40B4-BE49-F238E27FC236}">
                  <a16:creationId xmlns:a16="http://schemas.microsoft.com/office/drawing/2014/main" id="{4A412E70-0BF4-41AF-90B1-BF66D548F592}"/>
                </a:ext>
              </a:extLst>
            </p:cNvPr>
            <p:cNvSpPr>
              <a:spLocks/>
            </p:cNvSpPr>
            <p:nvPr/>
          </p:nvSpPr>
          <p:spPr bwMode="auto">
            <a:xfrm>
              <a:off x="8518526" y="3706813"/>
              <a:ext cx="12700" cy="12700"/>
            </a:xfrm>
            <a:custGeom>
              <a:avLst/>
              <a:gdLst>
                <a:gd name="T0" fmla="*/ 3 w 13"/>
                <a:gd name="T1" fmla="*/ 2 h 13"/>
                <a:gd name="T2" fmla="*/ 5 w 13"/>
                <a:gd name="T3" fmla="*/ 1 h 13"/>
                <a:gd name="T4" fmla="*/ 12 w 13"/>
                <a:gd name="T5" fmla="*/ 5 h 13"/>
                <a:gd name="T6" fmla="*/ 8 w 13"/>
                <a:gd name="T7" fmla="*/ 12 h 13"/>
                <a:gd name="T8" fmla="*/ 2 w 13"/>
                <a:gd name="T9" fmla="*/ 11 h 13"/>
                <a:gd name="T10" fmla="*/ 1 w 13"/>
                <a:gd name="T11" fmla="*/ 8 h 13"/>
                <a:gd name="T12" fmla="*/ 3 w 13"/>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3" y="2"/>
                  </a:moveTo>
                  <a:cubicBezTo>
                    <a:pt x="4" y="1"/>
                    <a:pt x="4" y="1"/>
                    <a:pt x="5" y="1"/>
                  </a:cubicBezTo>
                  <a:cubicBezTo>
                    <a:pt x="8" y="0"/>
                    <a:pt x="11" y="2"/>
                    <a:pt x="12" y="5"/>
                  </a:cubicBezTo>
                  <a:cubicBezTo>
                    <a:pt x="13" y="8"/>
                    <a:pt x="11" y="12"/>
                    <a:pt x="8" y="12"/>
                  </a:cubicBezTo>
                  <a:cubicBezTo>
                    <a:pt x="6" y="13"/>
                    <a:pt x="4" y="12"/>
                    <a:pt x="2" y="11"/>
                  </a:cubicBezTo>
                  <a:cubicBezTo>
                    <a:pt x="1" y="10"/>
                    <a:pt x="1" y="9"/>
                    <a:pt x="1" y="8"/>
                  </a:cubicBezTo>
                  <a:cubicBezTo>
                    <a:pt x="0" y="5"/>
                    <a:pt x="1" y="3"/>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2">
              <a:extLst>
                <a:ext uri="{FF2B5EF4-FFF2-40B4-BE49-F238E27FC236}">
                  <a16:creationId xmlns:a16="http://schemas.microsoft.com/office/drawing/2014/main" id="{AE573209-4D11-4CF0-AD62-4FD7056A2DE4}"/>
                </a:ext>
              </a:extLst>
            </p:cNvPr>
            <p:cNvSpPr>
              <a:spLocks/>
            </p:cNvSpPr>
            <p:nvPr/>
          </p:nvSpPr>
          <p:spPr bwMode="auto">
            <a:xfrm>
              <a:off x="8486776" y="3675063"/>
              <a:ext cx="17463" cy="33338"/>
            </a:xfrm>
            <a:custGeom>
              <a:avLst/>
              <a:gdLst>
                <a:gd name="T0" fmla="*/ 0 w 17"/>
                <a:gd name="T1" fmla="*/ 0 h 35"/>
                <a:gd name="T2" fmla="*/ 2 w 17"/>
                <a:gd name="T3" fmla="*/ 17 h 35"/>
                <a:gd name="T4" fmla="*/ 2 w 17"/>
                <a:gd name="T5" fmla="*/ 19 h 35"/>
                <a:gd name="T6" fmla="*/ 4 w 17"/>
                <a:gd name="T7" fmla="*/ 35 h 35"/>
                <a:gd name="T8" fmla="*/ 17 w 17"/>
                <a:gd name="T9" fmla="*/ 13 h 35"/>
                <a:gd name="T10" fmla="*/ 0 w 17"/>
                <a:gd name="T11" fmla="*/ 0 h 35"/>
                <a:gd name="T12" fmla="*/ 0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0" y="0"/>
                  </a:moveTo>
                  <a:cubicBezTo>
                    <a:pt x="2" y="17"/>
                    <a:pt x="2" y="17"/>
                    <a:pt x="2" y="17"/>
                  </a:cubicBezTo>
                  <a:cubicBezTo>
                    <a:pt x="2" y="19"/>
                    <a:pt x="2" y="19"/>
                    <a:pt x="2" y="19"/>
                  </a:cubicBezTo>
                  <a:cubicBezTo>
                    <a:pt x="3" y="22"/>
                    <a:pt x="4" y="29"/>
                    <a:pt x="4" y="35"/>
                  </a:cubicBezTo>
                  <a:cubicBezTo>
                    <a:pt x="6" y="30"/>
                    <a:pt x="10" y="21"/>
                    <a:pt x="17" y="13"/>
                  </a:cubicBezTo>
                  <a:cubicBezTo>
                    <a:pt x="7" y="8"/>
                    <a:pt x="1" y="1"/>
                    <a:pt x="0" y="0"/>
                  </a:cubicBezTo>
                  <a:cubicBezTo>
                    <a:pt x="0" y="0"/>
                    <a:pt x="0" y="0"/>
                    <a:pt x="0" y="0"/>
                  </a:cubicBez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3">
              <a:extLst>
                <a:ext uri="{FF2B5EF4-FFF2-40B4-BE49-F238E27FC236}">
                  <a16:creationId xmlns:a16="http://schemas.microsoft.com/office/drawing/2014/main" id="{69D062D5-0031-4EAA-AE02-6F0796A96646}"/>
                </a:ext>
              </a:extLst>
            </p:cNvPr>
            <p:cNvSpPr>
              <a:spLocks/>
            </p:cNvSpPr>
            <p:nvPr/>
          </p:nvSpPr>
          <p:spPr bwMode="auto">
            <a:xfrm>
              <a:off x="8456613" y="3709988"/>
              <a:ext cx="12700" cy="31750"/>
            </a:xfrm>
            <a:custGeom>
              <a:avLst/>
              <a:gdLst>
                <a:gd name="T0" fmla="*/ 12 w 12"/>
                <a:gd name="T1" fmla="*/ 1 h 33"/>
                <a:gd name="T2" fmla="*/ 2 w 12"/>
                <a:gd name="T3" fmla="*/ 3 h 33"/>
                <a:gd name="T4" fmla="*/ 4 w 12"/>
                <a:gd name="T5" fmla="*/ 22 h 33"/>
                <a:gd name="T6" fmla="*/ 8 w 12"/>
                <a:gd name="T7" fmla="*/ 33 h 33"/>
                <a:gd name="T8" fmla="*/ 12 w 12"/>
                <a:gd name="T9" fmla="*/ 1 h 33"/>
              </a:gdLst>
              <a:ahLst/>
              <a:cxnLst>
                <a:cxn ang="0">
                  <a:pos x="T0" y="T1"/>
                </a:cxn>
                <a:cxn ang="0">
                  <a:pos x="T2" y="T3"/>
                </a:cxn>
                <a:cxn ang="0">
                  <a:pos x="T4" y="T5"/>
                </a:cxn>
                <a:cxn ang="0">
                  <a:pos x="T6" y="T7"/>
                </a:cxn>
                <a:cxn ang="0">
                  <a:pos x="T8" y="T9"/>
                </a:cxn>
              </a:cxnLst>
              <a:rect l="0" t="0" r="r" b="b"/>
              <a:pathLst>
                <a:path w="12" h="33">
                  <a:moveTo>
                    <a:pt x="12" y="1"/>
                  </a:moveTo>
                  <a:cubicBezTo>
                    <a:pt x="8" y="0"/>
                    <a:pt x="4" y="0"/>
                    <a:pt x="2" y="3"/>
                  </a:cubicBezTo>
                  <a:cubicBezTo>
                    <a:pt x="0" y="8"/>
                    <a:pt x="1" y="15"/>
                    <a:pt x="4" y="22"/>
                  </a:cubicBezTo>
                  <a:cubicBezTo>
                    <a:pt x="5" y="26"/>
                    <a:pt x="7" y="30"/>
                    <a:pt x="8" y="33"/>
                  </a:cubicBezTo>
                  <a:cubicBezTo>
                    <a:pt x="7" y="25"/>
                    <a:pt x="5" y="6"/>
                    <a:pt x="12" y="1"/>
                  </a:cubicBez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
              <a:extLst>
                <a:ext uri="{FF2B5EF4-FFF2-40B4-BE49-F238E27FC236}">
                  <a16:creationId xmlns:a16="http://schemas.microsoft.com/office/drawing/2014/main" id="{7FAA4BF3-EDB6-4965-8965-E21BAC4F471F}"/>
                </a:ext>
              </a:extLst>
            </p:cNvPr>
            <p:cNvSpPr>
              <a:spLocks/>
            </p:cNvSpPr>
            <p:nvPr/>
          </p:nvSpPr>
          <p:spPr bwMode="auto">
            <a:xfrm>
              <a:off x="8339138" y="3614738"/>
              <a:ext cx="207963" cy="163513"/>
            </a:xfrm>
            <a:custGeom>
              <a:avLst/>
              <a:gdLst>
                <a:gd name="T0" fmla="*/ 49 w 213"/>
                <a:gd name="T1" fmla="*/ 39 h 170"/>
                <a:gd name="T2" fmla="*/ 58 w 213"/>
                <a:gd name="T3" fmla="*/ 40 h 170"/>
                <a:gd name="T4" fmla="*/ 80 w 213"/>
                <a:gd name="T5" fmla="*/ 17 h 170"/>
                <a:gd name="T6" fmla="*/ 114 w 213"/>
                <a:gd name="T7" fmla="*/ 3 h 170"/>
                <a:gd name="T8" fmla="*/ 174 w 213"/>
                <a:gd name="T9" fmla="*/ 16 h 170"/>
                <a:gd name="T10" fmla="*/ 211 w 213"/>
                <a:gd name="T11" fmla="*/ 45 h 170"/>
                <a:gd name="T12" fmla="*/ 201 w 213"/>
                <a:gd name="T13" fmla="*/ 77 h 170"/>
                <a:gd name="T14" fmla="*/ 201 w 213"/>
                <a:gd name="T15" fmla="*/ 77 h 170"/>
                <a:gd name="T16" fmla="*/ 169 w 213"/>
                <a:gd name="T17" fmla="*/ 75 h 170"/>
                <a:gd name="T18" fmla="*/ 152 w 213"/>
                <a:gd name="T19" fmla="*/ 62 h 170"/>
                <a:gd name="T20" fmla="*/ 152 w 213"/>
                <a:gd name="T21" fmla="*/ 62 h 170"/>
                <a:gd name="T22" fmla="*/ 158 w 213"/>
                <a:gd name="T23" fmla="*/ 110 h 170"/>
                <a:gd name="T24" fmla="*/ 149 w 213"/>
                <a:gd name="T25" fmla="*/ 110 h 170"/>
                <a:gd name="T26" fmla="*/ 133 w 213"/>
                <a:gd name="T27" fmla="*/ 100 h 170"/>
                <a:gd name="T28" fmla="*/ 123 w 213"/>
                <a:gd name="T29" fmla="*/ 102 h 170"/>
                <a:gd name="T30" fmla="*/ 125 w 213"/>
                <a:gd name="T31" fmla="*/ 121 h 170"/>
                <a:gd name="T32" fmla="*/ 129 w 213"/>
                <a:gd name="T33" fmla="*/ 132 h 170"/>
                <a:gd name="T34" fmla="*/ 132 w 213"/>
                <a:gd name="T35" fmla="*/ 137 h 170"/>
                <a:gd name="T36" fmla="*/ 132 w 213"/>
                <a:gd name="T37" fmla="*/ 137 h 170"/>
                <a:gd name="T38" fmla="*/ 132 w 213"/>
                <a:gd name="T39" fmla="*/ 137 h 170"/>
                <a:gd name="T40" fmla="*/ 117 w 213"/>
                <a:gd name="T41" fmla="*/ 169 h 170"/>
                <a:gd name="T42" fmla="*/ 117 w 213"/>
                <a:gd name="T43" fmla="*/ 169 h 170"/>
                <a:gd name="T44" fmla="*/ 115 w 213"/>
                <a:gd name="T45" fmla="*/ 170 h 170"/>
                <a:gd name="T46" fmla="*/ 60 w 213"/>
                <a:gd name="T47" fmla="*/ 136 h 170"/>
                <a:gd name="T48" fmla="*/ 52 w 213"/>
                <a:gd name="T49" fmla="*/ 137 h 170"/>
                <a:gd name="T50" fmla="*/ 1 w 213"/>
                <a:gd name="T51" fmla="*/ 90 h 170"/>
                <a:gd name="T52" fmla="*/ 49 w 213"/>
                <a:gd name="T53" fmla="*/ 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3" h="170">
                  <a:moveTo>
                    <a:pt x="49" y="39"/>
                  </a:moveTo>
                  <a:cubicBezTo>
                    <a:pt x="52" y="39"/>
                    <a:pt x="55" y="39"/>
                    <a:pt x="58" y="40"/>
                  </a:cubicBezTo>
                  <a:cubicBezTo>
                    <a:pt x="63" y="32"/>
                    <a:pt x="70" y="24"/>
                    <a:pt x="80" y="17"/>
                  </a:cubicBezTo>
                  <a:cubicBezTo>
                    <a:pt x="90" y="10"/>
                    <a:pt x="102" y="6"/>
                    <a:pt x="114" y="3"/>
                  </a:cubicBezTo>
                  <a:cubicBezTo>
                    <a:pt x="136" y="0"/>
                    <a:pt x="157" y="5"/>
                    <a:pt x="174" y="16"/>
                  </a:cubicBezTo>
                  <a:cubicBezTo>
                    <a:pt x="192" y="14"/>
                    <a:pt x="208" y="27"/>
                    <a:pt x="211" y="45"/>
                  </a:cubicBezTo>
                  <a:cubicBezTo>
                    <a:pt x="213" y="57"/>
                    <a:pt x="209" y="69"/>
                    <a:pt x="201" y="77"/>
                  </a:cubicBezTo>
                  <a:cubicBezTo>
                    <a:pt x="201" y="77"/>
                    <a:pt x="201" y="77"/>
                    <a:pt x="201" y="77"/>
                  </a:cubicBezTo>
                  <a:cubicBezTo>
                    <a:pt x="188" y="81"/>
                    <a:pt x="177" y="79"/>
                    <a:pt x="169" y="75"/>
                  </a:cubicBezTo>
                  <a:cubicBezTo>
                    <a:pt x="159" y="70"/>
                    <a:pt x="153" y="63"/>
                    <a:pt x="152" y="62"/>
                  </a:cubicBezTo>
                  <a:cubicBezTo>
                    <a:pt x="152" y="62"/>
                    <a:pt x="152" y="62"/>
                    <a:pt x="152" y="62"/>
                  </a:cubicBezTo>
                  <a:cubicBezTo>
                    <a:pt x="158" y="110"/>
                    <a:pt x="158" y="110"/>
                    <a:pt x="158" y="110"/>
                  </a:cubicBezTo>
                  <a:cubicBezTo>
                    <a:pt x="158" y="116"/>
                    <a:pt x="149" y="110"/>
                    <a:pt x="149" y="110"/>
                  </a:cubicBezTo>
                  <a:cubicBezTo>
                    <a:pt x="149" y="110"/>
                    <a:pt x="140" y="103"/>
                    <a:pt x="133" y="100"/>
                  </a:cubicBezTo>
                  <a:cubicBezTo>
                    <a:pt x="129" y="99"/>
                    <a:pt x="125" y="99"/>
                    <a:pt x="123" y="102"/>
                  </a:cubicBezTo>
                  <a:cubicBezTo>
                    <a:pt x="121" y="107"/>
                    <a:pt x="122" y="114"/>
                    <a:pt x="125" y="121"/>
                  </a:cubicBezTo>
                  <a:cubicBezTo>
                    <a:pt x="126" y="125"/>
                    <a:pt x="128" y="129"/>
                    <a:pt x="129" y="132"/>
                  </a:cubicBezTo>
                  <a:cubicBezTo>
                    <a:pt x="131" y="135"/>
                    <a:pt x="132" y="137"/>
                    <a:pt x="132" y="137"/>
                  </a:cubicBezTo>
                  <a:cubicBezTo>
                    <a:pt x="132" y="137"/>
                    <a:pt x="132" y="137"/>
                    <a:pt x="132" y="137"/>
                  </a:cubicBezTo>
                  <a:cubicBezTo>
                    <a:pt x="132" y="137"/>
                    <a:pt x="132" y="137"/>
                    <a:pt x="132" y="137"/>
                  </a:cubicBezTo>
                  <a:cubicBezTo>
                    <a:pt x="132" y="137"/>
                    <a:pt x="133" y="164"/>
                    <a:pt x="117" y="169"/>
                  </a:cubicBezTo>
                  <a:cubicBezTo>
                    <a:pt x="117" y="169"/>
                    <a:pt x="117" y="169"/>
                    <a:pt x="117" y="169"/>
                  </a:cubicBezTo>
                  <a:cubicBezTo>
                    <a:pt x="116" y="170"/>
                    <a:pt x="116" y="170"/>
                    <a:pt x="115" y="170"/>
                  </a:cubicBezTo>
                  <a:cubicBezTo>
                    <a:pt x="93" y="166"/>
                    <a:pt x="73" y="154"/>
                    <a:pt x="60" y="136"/>
                  </a:cubicBezTo>
                  <a:cubicBezTo>
                    <a:pt x="57" y="137"/>
                    <a:pt x="55" y="137"/>
                    <a:pt x="52" y="137"/>
                  </a:cubicBezTo>
                  <a:cubicBezTo>
                    <a:pt x="25" y="138"/>
                    <a:pt x="2" y="117"/>
                    <a:pt x="1" y="90"/>
                  </a:cubicBezTo>
                  <a:cubicBezTo>
                    <a:pt x="0" y="63"/>
                    <a:pt x="22" y="40"/>
                    <a:pt x="49" y="3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5">
              <a:extLst>
                <a:ext uri="{FF2B5EF4-FFF2-40B4-BE49-F238E27FC236}">
                  <a16:creationId xmlns:a16="http://schemas.microsoft.com/office/drawing/2014/main" id="{DDB12673-8C84-4D42-9861-D6C77FB3F8B7}"/>
                </a:ext>
              </a:extLst>
            </p:cNvPr>
            <p:cNvSpPr>
              <a:spLocks/>
            </p:cNvSpPr>
            <p:nvPr/>
          </p:nvSpPr>
          <p:spPr bwMode="auto">
            <a:xfrm>
              <a:off x="8340726" y="3660776"/>
              <a:ext cx="122238" cy="117475"/>
            </a:xfrm>
            <a:custGeom>
              <a:avLst/>
              <a:gdLst>
                <a:gd name="T0" fmla="*/ 21 w 126"/>
                <a:gd name="T1" fmla="*/ 0 h 122"/>
                <a:gd name="T2" fmla="*/ 9 w 126"/>
                <a:gd name="T3" fmla="*/ 34 h 122"/>
                <a:gd name="T4" fmla="*/ 59 w 126"/>
                <a:gd name="T5" fmla="*/ 82 h 122"/>
                <a:gd name="T6" fmla="*/ 68 w 126"/>
                <a:gd name="T7" fmla="*/ 81 h 122"/>
                <a:gd name="T8" fmla="*/ 123 w 126"/>
                <a:gd name="T9" fmla="*/ 114 h 122"/>
                <a:gd name="T10" fmla="*/ 124 w 126"/>
                <a:gd name="T11" fmla="*/ 114 h 122"/>
                <a:gd name="T12" fmla="*/ 124 w 126"/>
                <a:gd name="T13" fmla="*/ 114 h 122"/>
                <a:gd name="T14" fmla="*/ 126 w 126"/>
                <a:gd name="T15" fmla="*/ 113 h 122"/>
                <a:gd name="T16" fmla="*/ 116 w 126"/>
                <a:gd name="T17" fmla="*/ 121 h 122"/>
                <a:gd name="T18" fmla="*/ 116 w 126"/>
                <a:gd name="T19" fmla="*/ 121 h 122"/>
                <a:gd name="T20" fmla="*/ 114 w 126"/>
                <a:gd name="T21" fmla="*/ 122 h 122"/>
                <a:gd name="T22" fmla="*/ 59 w 126"/>
                <a:gd name="T23" fmla="*/ 88 h 122"/>
                <a:gd name="T24" fmla="*/ 51 w 126"/>
                <a:gd name="T25" fmla="*/ 89 h 122"/>
                <a:gd name="T26" fmla="*/ 0 w 126"/>
                <a:gd name="T27" fmla="*/ 42 h 122"/>
                <a:gd name="T28" fmla="*/ 21 w 126"/>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22">
                  <a:moveTo>
                    <a:pt x="21" y="0"/>
                  </a:moveTo>
                  <a:cubicBezTo>
                    <a:pt x="13" y="9"/>
                    <a:pt x="8" y="21"/>
                    <a:pt x="9" y="34"/>
                  </a:cubicBezTo>
                  <a:cubicBezTo>
                    <a:pt x="10" y="61"/>
                    <a:pt x="32" y="82"/>
                    <a:pt x="59" y="82"/>
                  </a:cubicBezTo>
                  <a:cubicBezTo>
                    <a:pt x="62" y="81"/>
                    <a:pt x="65" y="81"/>
                    <a:pt x="68" y="81"/>
                  </a:cubicBezTo>
                  <a:cubicBezTo>
                    <a:pt x="81" y="98"/>
                    <a:pt x="101" y="111"/>
                    <a:pt x="123" y="114"/>
                  </a:cubicBezTo>
                  <a:cubicBezTo>
                    <a:pt x="123" y="114"/>
                    <a:pt x="124" y="114"/>
                    <a:pt x="124" y="114"/>
                  </a:cubicBezTo>
                  <a:cubicBezTo>
                    <a:pt x="124" y="114"/>
                    <a:pt x="124" y="114"/>
                    <a:pt x="124" y="114"/>
                  </a:cubicBezTo>
                  <a:cubicBezTo>
                    <a:pt x="125" y="114"/>
                    <a:pt x="125" y="113"/>
                    <a:pt x="126" y="113"/>
                  </a:cubicBezTo>
                  <a:cubicBezTo>
                    <a:pt x="123" y="117"/>
                    <a:pt x="120" y="120"/>
                    <a:pt x="116" y="121"/>
                  </a:cubicBezTo>
                  <a:cubicBezTo>
                    <a:pt x="116" y="121"/>
                    <a:pt x="116" y="121"/>
                    <a:pt x="116" y="121"/>
                  </a:cubicBezTo>
                  <a:cubicBezTo>
                    <a:pt x="115" y="122"/>
                    <a:pt x="115" y="122"/>
                    <a:pt x="114" y="122"/>
                  </a:cubicBezTo>
                  <a:cubicBezTo>
                    <a:pt x="92" y="118"/>
                    <a:pt x="72" y="106"/>
                    <a:pt x="59" y="88"/>
                  </a:cubicBezTo>
                  <a:cubicBezTo>
                    <a:pt x="56" y="89"/>
                    <a:pt x="54" y="89"/>
                    <a:pt x="51" y="89"/>
                  </a:cubicBezTo>
                  <a:cubicBezTo>
                    <a:pt x="24" y="90"/>
                    <a:pt x="1" y="69"/>
                    <a:pt x="0" y="42"/>
                  </a:cubicBezTo>
                  <a:cubicBezTo>
                    <a:pt x="0" y="24"/>
                    <a:pt x="8" y="9"/>
                    <a:pt x="21" y="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6">
              <a:extLst>
                <a:ext uri="{FF2B5EF4-FFF2-40B4-BE49-F238E27FC236}">
                  <a16:creationId xmlns:a16="http://schemas.microsoft.com/office/drawing/2014/main" id="{AB22D853-9A22-4CA2-818B-6CC3DE7AB0D3}"/>
                </a:ext>
              </a:extLst>
            </p:cNvPr>
            <p:cNvSpPr>
              <a:spLocks/>
            </p:cNvSpPr>
            <p:nvPr/>
          </p:nvSpPr>
          <p:spPr bwMode="auto">
            <a:xfrm>
              <a:off x="8435976" y="3795713"/>
              <a:ext cx="80963" cy="63500"/>
            </a:xfrm>
            <a:custGeom>
              <a:avLst/>
              <a:gdLst>
                <a:gd name="T0" fmla="*/ 0 w 51"/>
                <a:gd name="T1" fmla="*/ 17 h 40"/>
                <a:gd name="T2" fmla="*/ 8 w 51"/>
                <a:gd name="T3" fmla="*/ 0 h 40"/>
                <a:gd name="T4" fmla="*/ 49 w 51"/>
                <a:gd name="T5" fmla="*/ 16 h 40"/>
                <a:gd name="T6" fmla="*/ 51 w 51"/>
                <a:gd name="T7" fmla="*/ 40 h 40"/>
                <a:gd name="T8" fmla="*/ 0 w 51"/>
                <a:gd name="T9" fmla="*/ 17 h 40"/>
              </a:gdLst>
              <a:ahLst/>
              <a:cxnLst>
                <a:cxn ang="0">
                  <a:pos x="T0" y="T1"/>
                </a:cxn>
                <a:cxn ang="0">
                  <a:pos x="T2" y="T3"/>
                </a:cxn>
                <a:cxn ang="0">
                  <a:pos x="T4" y="T5"/>
                </a:cxn>
                <a:cxn ang="0">
                  <a:pos x="T6" y="T7"/>
                </a:cxn>
                <a:cxn ang="0">
                  <a:pos x="T8" y="T9"/>
                </a:cxn>
              </a:cxnLst>
              <a:rect l="0" t="0" r="r" b="b"/>
              <a:pathLst>
                <a:path w="51" h="40">
                  <a:moveTo>
                    <a:pt x="0" y="17"/>
                  </a:moveTo>
                  <a:lnTo>
                    <a:pt x="8" y="0"/>
                  </a:lnTo>
                  <a:lnTo>
                    <a:pt x="49" y="16"/>
                  </a:lnTo>
                  <a:lnTo>
                    <a:pt x="51" y="40"/>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7">
              <a:extLst>
                <a:ext uri="{FF2B5EF4-FFF2-40B4-BE49-F238E27FC236}">
                  <a16:creationId xmlns:a16="http://schemas.microsoft.com/office/drawing/2014/main" id="{6EE933C6-93E9-4BDA-9903-1BDF7D7F843B}"/>
                </a:ext>
              </a:extLst>
            </p:cNvPr>
            <p:cNvSpPr>
              <a:spLocks/>
            </p:cNvSpPr>
            <p:nvPr/>
          </p:nvSpPr>
          <p:spPr bwMode="auto">
            <a:xfrm>
              <a:off x="8561388" y="3965576"/>
              <a:ext cx="109538" cy="38100"/>
            </a:xfrm>
            <a:custGeom>
              <a:avLst/>
              <a:gdLst>
                <a:gd name="T0" fmla="*/ 105 w 112"/>
                <a:gd name="T1" fmla="*/ 31 h 39"/>
                <a:gd name="T2" fmla="*/ 105 w 112"/>
                <a:gd name="T3" fmla="*/ 31 h 39"/>
                <a:gd name="T4" fmla="*/ 105 w 112"/>
                <a:gd name="T5" fmla="*/ 34 h 39"/>
                <a:gd name="T6" fmla="*/ 103 w 112"/>
                <a:gd name="T7" fmla="*/ 39 h 39"/>
                <a:gd name="T8" fmla="*/ 26 w 112"/>
                <a:gd name="T9" fmla="*/ 38 h 39"/>
                <a:gd name="T10" fmla="*/ 26 w 112"/>
                <a:gd name="T11" fmla="*/ 38 h 39"/>
                <a:gd name="T12" fmla="*/ 21 w 112"/>
                <a:gd name="T13" fmla="*/ 38 h 39"/>
                <a:gd name="T14" fmla="*/ 3 w 112"/>
                <a:gd name="T15" fmla="*/ 38 h 39"/>
                <a:gd name="T16" fmla="*/ 0 w 112"/>
                <a:gd name="T17" fmla="*/ 1 h 39"/>
                <a:gd name="T18" fmla="*/ 40 w 112"/>
                <a:gd name="T19" fmla="*/ 3 h 39"/>
                <a:gd name="T20" fmla="*/ 68 w 112"/>
                <a:gd name="T21" fmla="*/ 4 h 39"/>
                <a:gd name="T22" fmla="*/ 101 w 112"/>
                <a:gd name="T23" fmla="*/ 9 h 39"/>
                <a:gd name="T24" fmla="*/ 107 w 112"/>
                <a:gd name="T25" fmla="*/ 17 h 39"/>
                <a:gd name="T26" fmla="*/ 106 w 112"/>
                <a:gd name="T27" fmla="*/ 18 h 39"/>
                <a:gd name="T28" fmla="*/ 112 w 112"/>
                <a:gd name="T29" fmla="*/ 24 h 39"/>
                <a:gd name="T30" fmla="*/ 105 w 112"/>
                <a:gd name="T31"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39">
                  <a:moveTo>
                    <a:pt x="105" y="31"/>
                  </a:moveTo>
                  <a:cubicBezTo>
                    <a:pt x="105" y="31"/>
                    <a:pt x="105" y="31"/>
                    <a:pt x="105" y="31"/>
                  </a:cubicBezTo>
                  <a:cubicBezTo>
                    <a:pt x="105" y="32"/>
                    <a:pt x="105" y="33"/>
                    <a:pt x="105" y="34"/>
                  </a:cubicBezTo>
                  <a:cubicBezTo>
                    <a:pt x="105" y="36"/>
                    <a:pt x="104" y="38"/>
                    <a:pt x="103" y="39"/>
                  </a:cubicBezTo>
                  <a:cubicBezTo>
                    <a:pt x="26" y="38"/>
                    <a:pt x="26" y="38"/>
                    <a:pt x="26" y="38"/>
                  </a:cubicBezTo>
                  <a:cubicBezTo>
                    <a:pt x="26" y="38"/>
                    <a:pt x="26" y="38"/>
                    <a:pt x="26" y="38"/>
                  </a:cubicBezTo>
                  <a:cubicBezTo>
                    <a:pt x="21" y="38"/>
                    <a:pt x="21" y="38"/>
                    <a:pt x="21" y="38"/>
                  </a:cubicBezTo>
                  <a:cubicBezTo>
                    <a:pt x="3" y="38"/>
                    <a:pt x="3" y="38"/>
                    <a:pt x="3" y="38"/>
                  </a:cubicBezTo>
                  <a:cubicBezTo>
                    <a:pt x="0" y="1"/>
                    <a:pt x="0" y="1"/>
                    <a:pt x="0" y="1"/>
                  </a:cubicBezTo>
                  <a:cubicBezTo>
                    <a:pt x="40" y="3"/>
                    <a:pt x="40" y="3"/>
                    <a:pt x="40" y="3"/>
                  </a:cubicBezTo>
                  <a:cubicBezTo>
                    <a:pt x="44" y="0"/>
                    <a:pt x="62" y="3"/>
                    <a:pt x="68" y="4"/>
                  </a:cubicBezTo>
                  <a:cubicBezTo>
                    <a:pt x="101" y="9"/>
                    <a:pt x="101" y="9"/>
                    <a:pt x="101" y="9"/>
                  </a:cubicBezTo>
                  <a:cubicBezTo>
                    <a:pt x="105" y="10"/>
                    <a:pt x="107" y="13"/>
                    <a:pt x="107" y="17"/>
                  </a:cubicBezTo>
                  <a:cubicBezTo>
                    <a:pt x="107" y="17"/>
                    <a:pt x="107" y="18"/>
                    <a:pt x="106" y="18"/>
                  </a:cubicBezTo>
                  <a:cubicBezTo>
                    <a:pt x="110" y="18"/>
                    <a:pt x="112" y="21"/>
                    <a:pt x="112" y="24"/>
                  </a:cubicBezTo>
                  <a:cubicBezTo>
                    <a:pt x="112" y="28"/>
                    <a:pt x="109" y="31"/>
                    <a:pt x="105" y="31"/>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8">
              <a:extLst>
                <a:ext uri="{FF2B5EF4-FFF2-40B4-BE49-F238E27FC236}">
                  <a16:creationId xmlns:a16="http://schemas.microsoft.com/office/drawing/2014/main" id="{88523CE2-C801-4454-ACDA-6541635BF3E7}"/>
                </a:ext>
              </a:extLst>
            </p:cNvPr>
            <p:cNvSpPr>
              <a:spLocks/>
            </p:cNvSpPr>
            <p:nvPr/>
          </p:nvSpPr>
          <p:spPr bwMode="auto">
            <a:xfrm>
              <a:off x="8564563" y="3995738"/>
              <a:ext cx="100013" cy="7938"/>
            </a:xfrm>
            <a:custGeom>
              <a:avLst/>
              <a:gdLst>
                <a:gd name="T0" fmla="*/ 0 w 103"/>
                <a:gd name="T1" fmla="*/ 0 h 8"/>
                <a:gd name="T2" fmla="*/ 1 w 103"/>
                <a:gd name="T3" fmla="*/ 7 h 8"/>
                <a:gd name="T4" fmla="*/ 19 w 103"/>
                <a:gd name="T5" fmla="*/ 7 h 8"/>
                <a:gd name="T6" fmla="*/ 24 w 103"/>
                <a:gd name="T7" fmla="*/ 7 h 8"/>
                <a:gd name="T8" fmla="*/ 24 w 103"/>
                <a:gd name="T9" fmla="*/ 7 h 8"/>
                <a:gd name="T10" fmla="*/ 101 w 103"/>
                <a:gd name="T11" fmla="*/ 8 h 8"/>
                <a:gd name="T12" fmla="*/ 103 w 103"/>
                <a:gd name="T13" fmla="*/ 3 h 8"/>
                <a:gd name="T14" fmla="*/ 103 w 103"/>
                <a:gd name="T15" fmla="*/ 0 h 8"/>
                <a:gd name="T16" fmla="*/ 0 w 10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8">
                  <a:moveTo>
                    <a:pt x="0" y="0"/>
                  </a:moveTo>
                  <a:cubicBezTo>
                    <a:pt x="1" y="7"/>
                    <a:pt x="1" y="7"/>
                    <a:pt x="1" y="7"/>
                  </a:cubicBezTo>
                  <a:cubicBezTo>
                    <a:pt x="19" y="7"/>
                    <a:pt x="19" y="7"/>
                    <a:pt x="19" y="7"/>
                  </a:cubicBezTo>
                  <a:cubicBezTo>
                    <a:pt x="24" y="7"/>
                    <a:pt x="24" y="7"/>
                    <a:pt x="24" y="7"/>
                  </a:cubicBezTo>
                  <a:cubicBezTo>
                    <a:pt x="24" y="7"/>
                    <a:pt x="24" y="7"/>
                    <a:pt x="24" y="7"/>
                  </a:cubicBezTo>
                  <a:cubicBezTo>
                    <a:pt x="101" y="8"/>
                    <a:pt x="101" y="8"/>
                    <a:pt x="101" y="8"/>
                  </a:cubicBezTo>
                  <a:cubicBezTo>
                    <a:pt x="102" y="7"/>
                    <a:pt x="103" y="5"/>
                    <a:pt x="103" y="3"/>
                  </a:cubicBezTo>
                  <a:cubicBezTo>
                    <a:pt x="103" y="2"/>
                    <a:pt x="103" y="1"/>
                    <a:pt x="103" y="0"/>
                  </a:cubicBezTo>
                  <a:lnTo>
                    <a:pt x="0" y="0"/>
                  </a:ln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9">
              <a:extLst>
                <a:ext uri="{FF2B5EF4-FFF2-40B4-BE49-F238E27FC236}">
                  <a16:creationId xmlns:a16="http://schemas.microsoft.com/office/drawing/2014/main" id="{5182164C-044F-4588-9C45-4DF55D9E0FD7}"/>
                </a:ext>
              </a:extLst>
            </p:cNvPr>
            <p:cNvSpPr>
              <a:spLocks/>
            </p:cNvSpPr>
            <p:nvPr/>
          </p:nvSpPr>
          <p:spPr bwMode="auto">
            <a:xfrm>
              <a:off x="8412163" y="4067176"/>
              <a:ext cx="271463" cy="276225"/>
            </a:xfrm>
            <a:custGeom>
              <a:avLst/>
              <a:gdLst>
                <a:gd name="T0" fmla="*/ 271 w 280"/>
                <a:gd name="T1" fmla="*/ 13 h 285"/>
                <a:gd name="T2" fmla="*/ 247 w 280"/>
                <a:gd name="T3" fmla="*/ 3 h 285"/>
                <a:gd name="T4" fmla="*/ 173 w 280"/>
                <a:gd name="T5" fmla="*/ 2 h 285"/>
                <a:gd name="T6" fmla="*/ 24 w 280"/>
                <a:gd name="T7" fmla="*/ 0 h 285"/>
                <a:gd name="T8" fmla="*/ 2 w 280"/>
                <a:gd name="T9" fmla="*/ 0 h 285"/>
                <a:gd name="T10" fmla="*/ 12 w 280"/>
                <a:gd name="T11" fmla="*/ 66 h 285"/>
                <a:gd name="T12" fmla="*/ 82 w 280"/>
                <a:gd name="T13" fmla="*/ 67 h 285"/>
                <a:gd name="T14" fmla="*/ 83 w 280"/>
                <a:gd name="T15" fmla="*/ 67 h 285"/>
                <a:gd name="T16" fmla="*/ 212 w 280"/>
                <a:gd name="T17" fmla="*/ 68 h 285"/>
                <a:gd name="T18" fmla="*/ 199 w 280"/>
                <a:gd name="T19" fmla="*/ 251 h 285"/>
                <a:gd name="T20" fmla="*/ 251 w 280"/>
                <a:gd name="T21" fmla="*/ 285 h 285"/>
                <a:gd name="T22" fmla="*/ 280 w 280"/>
                <a:gd name="T23" fmla="*/ 38 h 285"/>
                <a:gd name="T24" fmla="*/ 271 w 280"/>
                <a:gd name="T25" fmla="*/ 1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285">
                  <a:moveTo>
                    <a:pt x="271" y="13"/>
                  </a:moveTo>
                  <a:cubicBezTo>
                    <a:pt x="265" y="6"/>
                    <a:pt x="256" y="3"/>
                    <a:pt x="247" y="3"/>
                  </a:cubicBezTo>
                  <a:cubicBezTo>
                    <a:pt x="173" y="2"/>
                    <a:pt x="173" y="2"/>
                    <a:pt x="173" y="2"/>
                  </a:cubicBezTo>
                  <a:cubicBezTo>
                    <a:pt x="24" y="0"/>
                    <a:pt x="24" y="0"/>
                    <a:pt x="24" y="0"/>
                  </a:cubicBezTo>
                  <a:cubicBezTo>
                    <a:pt x="2" y="0"/>
                    <a:pt x="2" y="0"/>
                    <a:pt x="2" y="0"/>
                  </a:cubicBezTo>
                  <a:cubicBezTo>
                    <a:pt x="2" y="9"/>
                    <a:pt x="0" y="45"/>
                    <a:pt x="12" y="66"/>
                  </a:cubicBezTo>
                  <a:cubicBezTo>
                    <a:pt x="39" y="66"/>
                    <a:pt x="80" y="67"/>
                    <a:pt x="82" y="67"/>
                  </a:cubicBezTo>
                  <a:cubicBezTo>
                    <a:pt x="83" y="67"/>
                    <a:pt x="83" y="67"/>
                    <a:pt x="83" y="67"/>
                  </a:cubicBezTo>
                  <a:cubicBezTo>
                    <a:pt x="212" y="68"/>
                    <a:pt x="212" y="68"/>
                    <a:pt x="212" y="68"/>
                  </a:cubicBezTo>
                  <a:cubicBezTo>
                    <a:pt x="199" y="251"/>
                    <a:pt x="199" y="251"/>
                    <a:pt x="199" y="251"/>
                  </a:cubicBezTo>
                  <a:cubicBezTo>
                    <a:pt x="251" y="285"/>
                    <a:pt x="251" y="285"/>
                    <a:pt x="251" y="285"/>
                  </a:cubicBezTo>
                  <a:cubicBezTo>
                    <a:pt x="280" y="38"/>
                    <a:pt x="280" y="38"/>
                    <a:pt x="280" y="38"/>
                  </a:cubicBezTo>
                  <a:cubicBezTo>
                    <a:pt x="280" y="29"/>
                    <a:pt x="277" y="20"/>
                    <a:pt x="271"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80">
              <a:extLst>
                <a:ext uri="{FF2B5EF4-FFF2-40B4-BE49-F238E27FC236}">
                  <a16:creationId xmlns:a16="http://schemas.microsoft.com/office/drawing/2014/main" id="{24FB113D-1B5A-4BFD-BCE8-DB17D964EA1F}"/>
                </a:ext>
              </a:extLst>
            </p:cNvPr>
            <p:cNvSpPr>
              <a:spLocks/>
            </p:cNvSpPr>
            <p:nvPr/>
          </p:nvSpPr>
          <p:spPr bwMode="auto">
            <a:xfrm>
              <a:off x="8604251" y="4302126"/>
              <a:ext cx="130175" cy="63500"/>
            </a:xfrm>
            <a:custGeom>
              <a:avLst/>
              <a:gdLst>
                <a:gd name="T0" fmla="*/ 122 w 133"/>
                <a:gd name="T1" fmla="*/ 31 h 65"/>
                <a:gd name="T2" fmla="*/ 57 w 133"/>
                <a:gd name="T3" fmla="*/ 0 h 65"/>
                <a:gd name="T4" fmla="*/ 57 w 133"/>
                <a:gd name="T5" fmla="*/ 0 h 65"/>
                <a:gd name="T6" fmla="*/ 54 w 133"/>
                <a:gd name="T7" fmla="*/ 0 h 65"/>
                <a:gd name="T8" fmla="*/ 47 w 133"/>
                <a:gd name="T9" fmla="*/ 5 h 65"/>
                <a:gd name="T10" fmla="*/ 47 w 133"/>
                <a:gd name="T11" fmla="*/ 5 h 65"/>
                <a:gd name="T12" fmla="*/ 24 w 133"/>
                <a:gd name="T13" fmla="*/ 22 h 65"/>
                <a:gd name="T14" fmla="*/ 1 w 133"/>
                <a:gd name="T15" fmla="*/ 8 h 65"/>
                <a:gd name="T16" fmla="*/ 1 w 133"/>
                <a:gd name="T17" fmla="*/ 54 h 65"/>
                <a:gd name="T18" fmla="*/ 10 w 133"/>
                <a:gd name="T19" fmla="*/ 63 h 65"/>
                <a:gd name="T20" fmla="*/ 124 w 133"/>
                <a:gd name="T21" fmla="*/ 64 h 65"/>
                <a:gd name="T22" fmla="*/ 131 w 133"/>
                <a:gd name="T23" fmla="*/ 57 h 65"/>
                <a:gd name="T24" fmla="*/ 131 w 133"/>
                <a:gd name="T25" fmla="*/ 42 h 65"/>
                <a:gd name="T26" fmla="*/ 122 w 133"/>
                <a:gd name="T27" fmla="*/ 3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5">
                  <a:moveTo>
                    <a:pt x="122" y="31"/>
                  </a:moveTo>
                  <a:cubicBezTo>
                    <a:pt x="112" y="25"/>
                    <a:pt x="57" y="0"/>
                    <a:pt x="57" y="0"/>
                  </a:cubicBezTo>
                  <a:cubicBezTo>
                    <a:pt x="57" y="0"/>
                    <a:pt x="57" y="0"/>
                    <a:pt x="57" y="0"/>
                  </a:cubicBezTo>
                  <a:cubicBezTo>
                    <a:pt x="56" y="0"/>
                    <a:pt x="55" y="0"/>
                    <a:pt x="54" y="0"/>
                  </a:cubicBezTo>
                  <a:cubicBezTo>
                    <a:pt x="51" y="0"/>
                    <a:pt x="48" y="2"/>
                    <a:pt x="47" y="5"/>
                  </a:cubicBezTo>
                  <a:cubicBezTo>
                    <a:pt x="47" y="5"/>
                    <a:pt x="47" y="5"/>
                    <a:pt x="47" y="5"/>
                  </a:cubicBezTo>
                  <a:cubicBezTo>
                    <a:pt x="46" y="11"/>
                    <a:pt x="39" y="22"/>
                    <a:pt x="24" y="22"/>
                  </a:cubicBezTo>
                  <a:cubicBezTo>
                    <a:pt x="1" y="8"/>
                    <a:pt x="1" y="8"/>
                    <a:pt x="1" y="8"/>
                  </a:cubicBezTo>
                  <a:cubicBezTo>
                    <a:pt x="1" y="54"/>
                    <a:pt x="1" y="54"/>
                    <a:pt x="1" y="54"/>
                  </a:cubicBezTo>
                  <a:cubicBezTo>
                    <a:pt x="1" y="54"/>
                    <a:pt x="0" y="63"/>
                    <a:pt x="10" y="63"/>
                  </a:cubicBezTo>
                  <a:cubicBezTo>
                    <a:pt x="124" y="64"/>
                    <a:pt x="124" y="64"/>
                    <a:pt x="124" y="64"/>
                  </a:cubicBezTo>
                  <a:cubicBezTo>
                    <a:pt x="124" y="64"/>
                    <a:pt x="131" y="65"/>
                    <a:pt x="131" y="57"/>
                  </a:cubicBezTo>
                  <a:cubicBezTo>
                    <a:pt x="131" y="42"/>
                    <a:pt x="131" y="42"/>
                    <a:pt x="131" y="42"/>
                  </a:cubicBezTo>
                  <a:cubicBezTo>
                    <a:pt x="131" y="42"/>
                    <a:pt x="133" y="36"/>
                    <a:pt x="122"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1">
              <a:extLst>
                <a:ext uri="{FF2B5EF4-FFF2-40B4-BE49-F238E27FC236}">
                  <a16:creationId xmlns:a16="http://schemas.microsoft.com/office/drawing/2014/main" id="{49807435-8DD2-4825-BB00-FBE5432143CF}"/>
                </a:ext>
              </a:extLst>
            </p:cNvPr>
            <p:cNvSpPr>
              <a:spLocks/>
            </p:cNvSpPr>
            <p:nvPr/>
          </p:nvSpPr>
          <p:spPr bwMode="auto">
            <a:xfrm>
              <a:off x="8339138" y="3849688"/>
              <a:ext cx="250825" cy="576263"/>
            </a:xfrm>
            <a:custGeom>
              <a:avLst/>
              <a:gdLst>
                <a:gd name="T0" fmla="*/ 14 w 259"/>
                <a:gd name="T1" fmla="*/ 584 h 597"/>
                <a:gd name="T2" fmla="*/ 94 w 259"/>
                <a:gd name="T3" fmla="*/ 331 h 597"/>
                <a:gd name="T4" fmla="*/ 62 w 259"/>
                <a:gd name="T5" fmla="*/ 330 h 597"/>
                <a:gd name="T6" fmla="*/ 60 w 259"/>
                <a:gd name="T7" fmla="*/ 330 h 597"/>
                <a:gd name="T8" fmla="*/ 34 w 259"/>
                <a:gd name="T9" fmla="*/ 307 h 597"/>
                <a:gd name="T10" fmla="*/ 1 w 259"/>
                <a:gd name="T11" fmla="*/ 32 h 597"/>
                <a:gd name="T12" fmla="*/ 24 w 259"/>
                <a:gd name="T13" fmla="*/ 2 h 597"/>
                <a:gd name="T14" fmla="*/ 54 w 259"/>
                <a:gd name="T15" fmla="*/ 25 h 597"/>
                <a:gd name="T16" fmla="*/ 84 w 259"/>
                <a:gd name="T17" fmla="*/ 278 h 597"/>
                <a:gd name="T18" fmla="*/ 232 w 259"/>
                <a:gd name="T19" fmla="*/ 279 h 597"/>
                <a:gd name="T20" fmla="*/ 259 w 259"/>
                <a:gd name="T21" fmla="*/ 306 h 597"/>
                <a:gd name="T22" fmla="*/ 232 w 259"/>
                <a:gd name="T23" fmla="*/ 332 h 597"/>
                <a:gd name="T24" fmla="*/ 177 w 259"/>
                <a:gd name="T25" fmla="*/ 332 h 597"/>
                <a:gd name="T26" fmla="*/ 253 w 259"/>
                <a:gd name="T27" fmla="*/ 589 h 597"/>
                <a:gd name="T28" fmla="*/ 248 w 259"/>
                <a:gd name="T29" fmla="*/ 597 h 597"/>
                <a:gd name="T30" fmla="*/ 246 w 259"/>
                <a:gd name="T31" fmla="*/ 597 h 597"/>
                <a:gd name="T32" fmla="*/ 240 w 259"/>
                <a:gd name="T33" fmla="*/ 593 h 597"/>
                <a:gd name="T34" fmla="*/ 163 w 259"/>
                <a:gd name="T35" fmla="*/ 332 h 597"/>
                <a:gd name="T36" fmla="*/ 108 w 259"/>
                <a:gd name="T37" fmla="*/ 331 h 597"/>
                <a:gd name="T38" fmla="*/ 27 w 259"/>
                <a:gd name="T39" fmla="*/ 588 h 597"/>
                <a:gd name="T40" fmla="*/ 20 w 259"/>
                <a:gd name="T41" fmla="*/ 592 h 597"/>
                <a:gd name="T42" fmla="*/ 18 w 259"/>
                <a:gd name="T43" fmla="*/ 592 h 597"/>
                <a:gd name="T44" fmla="*/ 14 w 259"/>
                <a:gd name="T45" fmla="*/ 58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597">
                  <a:moveTo>
                    <a:pt x="14" y="584"/>
                  </a:moveTo>
                  <a:cubicBezTo>
                    <a:pt x="94" y="331"/>
                    <a:pt x="94" y="331"/>
                    <a:pt x="94" y="331"/>
                  </a:cubicBezTo>
                  <a:cubicBezTo>
                    <a:pt x="94" y="331"/>
                    <a:pt x="62" y="330"/>
                    <a:pt x="62" y="330"/>
                  </a:cubicBezTo>
                  <a:cubicBezTo>
                    <a:pt x="62" y="330"/>
                    <a:pt x="61" y="330"/>
                    <a:pt x="60" y="330"/>
                  </a:cubicBezTo>
                  <a:cubicBezTo>
                    <a:pt x="47" y="330"/>
                    <a:pt x="36" y="320"/>
                    <a:pt x="34" y="307"/>
                  </a:cubicBezTo>
                  <a:cubicBezTo>
                    <a:pt x="1" y="32"/>
                    <a:pt x="1" y="32"/>
                    <a:pt x="1" y="32"/>
                  </a:cubicBezTo>
                  <a:cubicBezTo>
                    <a:pt x="0" y="17"/>
                    <a:pt x="10" y="4"/>
                    <a:pt x="24" y="2"/>
                  </a:cubicBezTo>
                  <a:cubicBezTo>
                    <a:pt x="39" y="0"/>
                    <a:pt x="52" y="11"/>
                    <a:pt x="54" y="25"/>
                  </a:cubicBezTo>
                  <a:cubicBezTo>
                    <a:pt x="84" y="278"/>
                    <a:pt x="84" y="278"/>
                    <a:pt x="84" y="278"/>
                  </a:cubicBezTo>
                  <a:cubicBezTo>
                    <a:pt x="232" y="279"/>
                    <a:pt x="232" y="279"/>
                    <a:pt x="232" y="279"/>
                  </a:cubicBezTo>
                  <a:cubicBezTo>
                    <a:pt x="247" y="279"/>
                    <a:pt x="259" y="291"/>
                    <a:pt x="259" y="306"/>
                  </a:cubicBezTo>
                  <a:cubicBezTo>
                    <a:pt x="259" y="321"/>
                    <a:pt x="247" y="333"/>
                    <a:pt x="232" y="332"/>
                  </a:cubicBezTo>
                  <a:cubicBezTo>
                    <a:pt x="177" y="332"/>
                    <a:pt x="177" y="332"/>
                    <a:pt x="177" y="332"/>
                  </a:cubicBezTo>
                  <a:cubicBezTo>
                    <a:pt x="253" y="589"/>
                    <a:pt x="253" y="589"/>
                    <a:pt x="253" y="589"/>
                  </a:cubicBezTo>
                  <a:cubicBezTo>
                    <a:pt x="254" y="592"/>
                    <a:pt x="252" y="596"/>
                    <a:pt x="248" y="597"/>
                  </a:cubicBezTo>
                  <a:cubicBezTo>
                    <a:pt x="248" y="597"/>
                    <a:pt x="247" y="597"/>
                    <a:pt x="246" y="597"/>
                  </a:cubicBezTo>
                  <a:cubicBezTo>
                    <a:pt x="244" y="597"/>
                    <a:pt x="241" y="596"/>
                    <a:pt x="240" y="593"/>
                  </a:cubicBezTo>
                  <a:cubicBezTo>
                    <a:pt x="163" y="332"/>
                    <a:pt x="163" y="332"/>
                    <a:pt x="163" y="332"/>
                  </a:cubicBezTo>
                  <a:cubicBezTo>
                    <a:pt x="108" y="331"/>
                    <a:pt x="108" y="331"/>
                    <a:pt x="108" y="331"/>
                  </a:cubicBezTo>
                  <a:cubicBezTo>
                    <a:pt x="27" y="588"/>
                    <a:pt x="27" y="588"/>
                    <a:pt x="27" y="588"/>
                  </a:cubicBezTo>
                  <a:cubicBezTo>
                    <a:pt x="26" y="591"/>
                    <a:pt x="23" y="592"/>
                    <a:pt x="20" y="592"/>
                  </a:cubicBezTo>
                  <a:cubicBezTo>
                    <a:pt x="20" y="592"/>
                    <a:pt x="19" y="592"/>
                    <a:pt x="18" y="592"/>
                  </a:cubicBezTo>
                  <a:cubicBezTo>
                    <a:pt x="15" y="591"/>
                    <a:pt x="13" y="587"/>
                    <a:pt x="14" y="584"/>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82">
              <a:extLst>
                <a:ext uri="{FF2B5EF4-FFF2-40B4-BE49-F238E27FC236}">
                  <a16:creationId xmlns:a16="http://schemas.microsoft.com/office/drawing/2014/main" id="{BF090B20-D421-4E30-A962-62990224DC8F}"/>
                </a:ext>
              </a:extLst>
            </p:cNvPr>
            <p:cNvSpPr>
              <a:spLocks/>
            </p:cNvSpPr>
            <p:nvPr/>
          </p:nvSpPr>
          <p:spPr bwMode="auto">
            <a:xfrm>
              <a:off x="8339138" y="3849688"/>
              <a:ext cx="250825" cy="576263"/>
            </a:xfrm>
            <a:custGeom>
              <a:avLst/>
              <a:gdLst>
                <a:gd name="T0" fmla="*/ 14 w 259"/>
                <a:gd name="T1" fmla="*/ 584 h 597"/>
                <a:gd name="T2" fmla="*/ 94 w 259"/>
                <a:gd name="T3" fmla="*/ 331 h 597"/>
                <a:gd name="T4" fmla="*/ 62 w 259"/>
                <a:gd name="T5" fmla="*/ 330 h 597"/>
                <a:gd name="T6" fmla="*/ 60 w 259"/>
                <a:gd name="T7" fmla="*/ 330 h 597"/>
                <a:gd name="T8" fmla="*/ 34 w 259"/>
                <a:gd name="T9" fmla="*/ 307 h 597"/>
                <a:gd name="T10" fmla="*/ 1 w 259"/>
                <a:gd name="T11" fmla="*/ 32 h 597"/>
                <a:gd name="T12" fmla="*/ 24 w 259"/>
                <a:gd name="T13" fmla="*/ 2 h 597"/>
                <a:gd name="T14" fmla="*/ 54 w 259"/>
                <a:gd name="T15" fmla="*/ 25 h 597"/>
                <a:gd name="T16" fmla="*/ 84 w 259"/>
                <a:gd name="T17" fmla="*/ 278 h 597"/>
                <a:gd name="T18" fmla="*/ 232 w 259"/>
                <a:gd name="T19" fmla="*/ 279 h 597"/>
                <a:gd name="T20" fmla="*/ 259 w 259"/>
                <a:gd name="T21" fmla="*/ 306 h 597"/>
                <a:gd name="T22" fmla="*/ 232 w 259"/>
                <a:gd name="T23" fmla="*/ 332 h 597"/>
                <a:gd name="T24" fmla="*/ 177 w 259"/>
                <a:gd name="T25" fmla="*/ 332 h 597"/>
                <a:gd name="T26" fmla="*/ 253 w 259"/>
                <a:gd name="T27" fmla="*/ 589 h 597"/>
                <a:gd name="T28" fmla="*/ 248 w 259"/>
                <a:gd name="T29" fmla="*/ 597 h 597"/>
                <a:gd name="T30" fmla="*/ 246 w 259"/>
                <a:gd name="T31" fmla="*/ 597 h 597"/>
                <a:gd name="T32" fmla="*/ 240 w 259"/>
                <a:gd name="T33" fmla="*/ 593 h 597"/>
                <a:gd name="T34" fmla="*/ 163 w 259"/>
                <a:gd name="T35" fmla="*/ 332 h 597"/>
                <a:gd name="T36" fmla="*/ 108 w 259"/>
                <a:gd name="T37" fmla="*/ 331 h 597"/>
                <a:gd name="T38" fmla="*/ 27 w 259"/>
                <a:gd name="T39" fmla="*/ 588 h 597"/>
                <a:gd name="T40" fmla="*/ 20 w 259"/>
                <a:gd name="T41" fmla="*/ 592 h 597"/>
                <a:gd name="T42" fmla="*/ 18 w 259"/>
                <a:gd name="T43" fmla="*/ 592 h 597"/>
                <a:gd name="T44" fmla="*/ 14 w 259"/>
                <a:gd name="T45" fmla="*/ 58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597">
                  <a:moveTo>
                    <a:pt x="14" y="584"/>
                  </a:moveTo>
                  <a:cubicBezTo>
                    <a:pt x="94" y="331"/>
                    <a:pt x="94" y="331"/>
                    <a:pt x="94" y="331"/>
                  </a:cubicBezTo>
                  <a:cubicBezTo>
                    <a:pt x="94" y="331"/>
                    <a:pt x="62" y="330"/>
                    <a:pt x="62" y="330"/>
                  </a:cubicBezTo>
                  <a:cubicBezTo>
                    <a:pt x="62" y="330"/>
                    <a:pt x="61" y="330"/>
                    <a:pt x="60" y="330"/>
                  </a:cubicBezTo>
                  <a:cubicBezTo>
                    <a:pt x="47" y="330"/>
                    <a:pt x="36" y="320"/>
                    <a:pt x="34" y="307"/>
                  </a:cubicBezTo>
                  <a:cubicBezTo>
                    <a:pt x="1" y="32"/>
                    <a:pt x="1" y="32"/>
                    <a:pt x="1" y="32"/>
                  </a:cubicBezTo>
                  <a:cubicBezTo>
                    <a:pt x="0" y="17"/>
                    <a:pt x="10" y="4"/>
                    <a:pt x="24" y="2"/>
                  </a:cubicBezTo>
                  <a:cubicBezTo>
                    <a:pt x="39" y="0"/>
                    <a:pt x="52" y="11"/>
                    <a:pt x="54" y="25"/>
                  </a:cubicBezTo>
                  <a:cubicBezTo>
                    <a:pt x="84" y="278"/>
                    <a:pt x="84" y="278"/>
                    <a:pt x="84" y="278"/>
                  </a:cubicBezTo>
                  <a:cubicBezTo>
                    <a:pt x="232" y="279"/>
                    <a:pt x="232" y="279"/>
                    <a:pt x="232" y="279"/>
                  </a:cubicBezTo>
                  <a:cubicBezTo>
                    <a:pt x="247" y="279"/>
                    <a:pt x="259" y="291"/>
                    <a:pt x="259" y="306"/>
                  </a:cubicBezTo>
                  <a:cubicBezTo>
                    <a:pt x="259" y="321"/>
                    <a:pt x="247" y="333"/>
                    <a:pt x="232" y="332"/>
                  </a:cubicBezTo>
                  <a:cubicBezTo>
                    <a:pt x="177" y="332"/>
                    <a:pt x="177" y="332"/>
                    <a:pt x="177" y="332"/>
                  </a:cubicBezTo>
                  <a:cubicBezTo>
                    <a:pt x="253" y="589"/>
                    <a:pt x="253" y="589"/>
                    <a:pt x="253" y="589"/>
                  </a:cubicBezTo>
                  <a:cubicBezTo>
                    <a:pt x="254" y="592"/>
                    <a:pt x="252" y="596"/>
                    <a:pt x="248" y="597"/>
                  </a:cubicBezTo>
                  <a:cubicBezTo>
                    <a:pt x="248" y="597"/>
                    <a:pt x="247" y="597"/>
                    <a:pt x="246" y="597"/>
                  </a:cubicBezTo>
                  <a:cubicBezTo>
                    <a:pt x="244" y="597"/>
                    <a:pt x="241" y="596"/>
                    <a:pt x="240" y="593"/>
                  </a:cubicBezTo>
                  <a:cubicBezTo>
                    <a:pt x="163" y="332"/>
                    <a:pt x="163" y="332"/>
                    <a:pt x="163" y="332"/>
                  </a:cubicBezTo>
                  <a:cubicBezTo>
                    <a:pt x="108" y="331"/>
                    <a:pt x="108" y="331"/>
                    <a:pt x="108" y="331"/>
                  </a:cubicBezTo>
                  <a:cubicBezTo>
                    <a:pt x="27" y="588"/>
                    <a:pt x="27" y="588"/>
                    <a:pt x="27" y="588"/>
                  </a:cubicBezTo>
                  <a:cubicBezTo>
                    <a:pt x="26" y="591"/>
                    <a:pt x="23" y="592"/>
                    <a:pt x="20" y="592"/>
                  </a:cubicBezTo>
                  <a:cubicBezTo>
                    <a:pt x="20" y="592"/>
                    <a:pt x="19" y="592"/>
                    <a:pt x="18" y="592"/>
                  </a:cubicBezTo>
                  <a:cubicBezTo>
                    <a:pt x="15" y="591"/>
                    <a:pt x="13" y="587"/>
                    <a:pt x="14" y="584"/>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83">
              <a:extLst>
                <a:ext uri="{FF2B5EF4-FFF2-40B4-BE49-F238E27FC236}">
                  <a16:creationId xmlns:a16="http://schemas.microsoft.com/office/drawing/2014/main" id="{0F05F276-CF39-4F2B-A28E-F6F2D8CE06B3}"/>
                </a:ext>
              </a:extLst>
            </p:cNvPr>
            <p:cNvSpPr>
              <a:spLocks/>
            </p:cNvSpPr>
            <p:nvPr/>
          </p:nvSpPr>
          <p:spPr bwMode="auto">
            <a:xfrm>
              <a:off x="8448676" y="3843338"/>
              <a:ext cx="142875" cy="168275"/>
            </a:xfrm>
            <a:custGeom>
              <a:avLst/>
              <a:gdLst>
                <a:gd name="T0" fmla="*/ 56 w 148"/>
                <a:gd name="T1" fmla="*/ 126 h 174"/>
                <a:gd name="T2" fmla="*/ 46 w 148"/>
                <a:gd name="T3" fmla="*/ 27 h 174"/>
                <a:gd name="T4" fmla="*/ 26 w 148"/>
                <a:gd name="T5" fmla="*/ 2 h 174"/>
                <a:gd name="T6" fmla="*/ 0 w 148"/>
                <a:gd name="T7" fmla="*/ 21 h 174"/>
                <a:gd name="T8" fmla="*/ 7 w 148"/>
                <a:gd name="T9" fmla="*/ 146 h 174"/>
                <a:gd name="T10" fmla="*/ 13 w 148"/>
                <a:gd name="T11" fmla="*/ 165 h 174"/>
                <a:gd name="T12" fmla="*/ 15 w 148"/>
                <a:gd name="T13" fmla="*/ 167 h 174"/>
                <a:gd name="T14" fmla="*/ 30 w 148"/>
                <a:gd name="T15" fmla="*/ 173 h 174"/>
                <a:gd name="T16" fmla="*/ 148 w 148"/>
                <a:gd name="T17" fmla="*/ 174 h 174"/>
                <a:gd name="T18" fmla="*/ 145 w 148"/>
                <a:gd name="T19" fmla="*/ 128 h 174"/>
                <a:gd name="T20" fmla="*/ 57 w 148"/>
                <a:gd name="T21"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74">
                  <a:moveTo>
                    <a:pt x="56" y="126"/>
                  </a:moveTo>
                  <a:cubicBezTo>
                    <a:pt x="46" y="27"/>
                    <a:pt x="46" y="27"/>
                    <a:pt x="46" y="27"/>
                  </a:cubicBezTo>
                  <a:cubicBezTo>
                    <a:pt x="47" y="15"/>
                    <a:pt x="39" y="3"/>
                    <a:pt x="26" y="2"/>
                  </a:cubicBezTo>
                  <a:cubicBezTo>
                    <a:pt x="14" y="0"/>
                    <a:pt x="2" y="9"/>
                    <a:pt x="0" y="21"/>
                  </a:cubicBezTo>
                  <a:cubicBezTo>
                    <a:pt x="7" y="146"/>
                    <a:pt x="7" y="146"/>
                    <a:pt x="7" y="146"/>
                  </a:cubicBezTo>
                  <a:cubicBezTo>
                    <a:pt x="6" y="153"/>
                    <a:pt x="8" y="160"/>
                    <a:pt x="13" y="165"/>
                  </a:cubicBezTo>
                  <a:cubicBezTo>
                    <a:pt x="13" y="166"/>
                    <a:pt x="14" y="167"/>
                    <a:pt x="15" y="167"/>
                  </a:cubicBezTo>
                  <a:cubicBezTo>
                    <a:pt x="19" y="171"/>
                    <a:pt x="25" y="173"/>
                    <a:pt x="30" y="173"/>
                  </a:cubicBezTo>
                  <a:cubicBezTo>
                    <a:pt x="30" y="173"/>
                    <a:pt x="147" y="174"/>
                    <a:pt x="148" y="174"/>
                  </a:cubicBezTo>
                  <a:cubicBezTo>
                    <a:pt x="145" y="128"/>
                    <a:pt x="145" y="128"/>
                    <a:pt x="145" y="128"/>
                  </a:cubicBezTo>
                  <a:cubicBezTo>
                    <a:pt x="57" y="127"/>
                    <a:pt x="57" y="127"/>
                    <a:pt x="57" y="12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7" name="Group 146">
            <a:extLst>
              <a:ext uri="{FF2B5EF4-FFF2-40B4-BE49-F238E27FC236}">
                <a16:creationId xmlns:a16="http://schemas.microsoft.com/office/drawing/2014/main" id="{A5E2937A-5E01-429B-ABC0-7B0566B1DC9F}"/>
              </a:ext>
            </a:extLst>
          </p:cNvPr>
          <p:cNvGrpSpPr/>
          <p:nvPr/>
        </p:nvGrpSpPr>
        <p:grpSpPr>
          <a:xfrm>
            <a:off x="4572839" y="3367654"/>
            <a:ext cx="1009229" cy="1490635"/>
            <a:chOff x="5856721" y="2896798"/>
            <a:chExt cx="1703457" cy="2566551"/>
          </a:xfrm>
        </p:grpSpPr>
        <p:grpSp>
          <p:nvGrpSpPr>
            <p:cNvPr id="148" name="Group 147">
              <a:extLst>
                <a:ext uri="{FF2B5EF4-FFF2-40B4-BE49-F238E27FC236}">
                  <a16:creationId xmlns:a16="http://schemas.microsoft.com/office/drawing/2014/main" id="{2E98DA9A-983F-4C45-9483-89BDD6CD08AB}"/>
                </a:ext>
              </a:extLst>
            </p:cNvPr>
            <p:cNvGrpSpPr/>
            <p:nvPr/>
          </p:nvGrpSpPr>
          <p:grpSpPr>
            <a:xfrm>
              <a:off x="5856721" y="2896798"/>
              <a:ext cx="1526013" cy="2566551"/>
              <a:chOff x="5505152" y="2926620"/>
              <a:chExt cx="1526013" cy="2566551"/>
            </a:xfrm>
          </p:grpSpPr>
          <p:sp>
            <p:nvSpPr>
              <p:cNvPr id="150" name="Freeform 6">
                <a:extLst>
                  <a:ext uri="{FF2B5EF4-FFF2-40B4-BE49-F238E27FC236}">
                    <a16:creationId xmlns:a16="http://schemas.microsoft.com/office/drawing/2014/main" id="{AF98804E-5BD5-4654-B47B-1087AAD76DFC}"/>
                  </a:ext>
                </a:extLst>
              </p:cNvPr>
              <p:cNvSpPr>
                <a:spLocks/>
              </p:cNvSpPr>
              <p:nvPr/>
            </p:nvSpPr>
            <p:spPr bwMode="auto">
              <a:xfrm>
                <a:off x="5700736" y="3344019"/>
                <a:ext cx="256989" cy="475316"/>
              </a:xfrm>
              <a:custGeom>
                <a:avLst/>
                <a:gdLst>
                  <a:gd name="T0" fmla="*/ 103 w 103"/>
                  <a:gd name="T1" fmla="*/ 4 h 192"/>
                  <a:gd name="T2" fmla="*/ 17 w 103"/>
                  <a:gd name="T3" fmla="*/ 0 h 192"/>
                  <a:gd name="T4" fmla="*/ 7 w 103"/>
                  <a:gd name="T5" fmla="*/ 82 h 192"/>
                  <a:gd name="T6" fmla="*/ 35 w 103"/>
                  <a:gd name="T7" fmla="*/ 188 h 192"/>
                  <a:gd name="T8" fmla="*/ 86 w 103"/>
                  <a:gd name="T9" fmla="*/ 91 h 192"/>
                  <a:gd name="T10" fmla="*/ 103 w 103"/>
                  <a:gd name="T11" fmla="*/ 4 h 192"/>
                </a:gdLst>
                <a:ahLst/>
                <a:cxnLst>
                  <a:cxn ang="0">
                    <a:pos x="T0" y="T1"/>
                  </a:cxn>
                  <a:cxn ang="0">
                    <a:pos x="T2" y="T3"/>
                  </a:cxn>
                  <a:cxn ang="0">
                    <a:pos x="T4" y="T5"/>
                  </a:cxn>
                  <a:cxn ang="0">
                    <a:pos x="T6" y="T7"/>
                  </a:cxn>
                  <a:cxn ang="0">
                    <a:pos x="T8" y="T9"/>
                  </a:cxn>
                  <a:cxn ang="0">
                    <a:pos x="T10" y="T11"/>
                  </a:cxn>
                </a:cxnLst>
                <a:rect l="0" t="0" r="r" b="b"/>
                <a:pathLst>
                  <a:path w="103" h="192">
                    <a:moveTo>
                      <a:pt x="103" y="4"/>
                    </a:moveTo>
                    <a:cubicBezTo>
                      <a:pt x="17" y="0"/>
                      <a:pt x="17" y="0"/>
                      <a:pt x="17" y="0"/>
                    </a:cubicBezTo>
                    <a:cubicBezTo>
                      <a:pt x="7" y="82"/>
                      <a:pt x="7" y="82"/>
                      <a:pt x="7" y="82"/>
                    </a:cubicBezTo>
                    <a:cubicBezTo>
                      <a:pt x="7" y="82"/>
                      <a:pt x="0" y="184"/>
                      <a:pt x="35" y="188"/>
                    </a:cubicBezTo>
                    <a:cubicBezTo>
                      <a:pt x="70" y="192"/>
                      <a:pt x="86" y="91"/>
                      <a:pt x="86" y="91"/>
                    </a:cubicBezTo>
                    <a:lnTo>
                      <a:pt x="103" y="4"/>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
                <a:extLst>
                  <a:ext uri="{FF2B5EF4-FFF2-40B4-BE49-F238E27FC236}">
                    <a16:creationId xmlns:a16="http://schemas.microsoft.com/office/drawing/2014/main" id="{143D2CA1-AD53-48DC-87B4-CEEED3CCCB53}"/>
                  </a:ext>
                </a:extLst>
              </p:cNvPr>
              <p:cNvSpPr>
                <a:spLocks/>
              </p:cNvSpPr>
              <p:nvPr/>
            </p:nvSpPr>
            <p:spPr bwMode="auto">
              <a:xfrm>
                <a:off x="5768963" y="3330373"/>
                <a:ext cx="191036" cy="172842"/>
              </a:xfrm>
              <a:custGeom>
                <a:avLst/>
                <a:gdLst>
                  <a:gd name="T0" fmla="*/ 9 w 77"/>
                  <a:gd name="T1" fmla="*/ 0 h 70"/>
                  <a:gd name="T2" fmla="*/ 64 w 77"/>
                  <a:gd name="T3" fmla="*/ 70 h 70"/>
                  <a:gd name="T4" fmla="*/ 77 w 77"/>
                  <a:gd name="T5" fmla="*/ 18 h 70"/>
                  <a:gd name="T6" fmla="*/ 9 w 77"/>
                  <a:gd name="T7" fmla="*/ 0 h 70"/>
                </a:gdLst>
                <a:ahLst/>
                <a:cxnLst>
                  <a:cxn ang="0">
                    <a:pos x="T0" y="T1"/>
                  </a:cxn>
                  <a:cxn ang="0">
                    <a:pos x="T2" y="T3"/>
                  </a:cxn>
                  <a:cxn ang="0">
                    <a:pos x="T4" y="T5"/>
                  </a:cxn>
                  <a:cxn ang="0">
                    <a:pos x="T6" y="T7"/>
                  </a:cxn>
                </a:cxnLst>
                <a:rect l="0" t="0" r="r" b="b"/>
                <a:pathLst>
                  <a:path w="77" h="70">
                    <a:moveTo>
                      <a:pt x="9" y="0"/>
                    </a:moveTo>
                    <a:cubicBezTo>
                      <a:pt x="0" y="42"/>
                      <a:pt x="13" y="66"/>
                      <a:pt x="64" y="70"/>
                    </a:cubicBezTo>
                    <a:cubicBezTo>
                      <a:pt x="77" y="18"/>
                      <a:pt x="77" y="18"/>
                      <a:pt x="77" y="18"/>
                    </a:cubicBezTo>
                    <a:lnTo>
                      <a:pt x="9" y="0"/>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8">
                <a:extLst>
                  <a:ext uri="{FF2B5EF4-FFF2-40B4-BE49-F238E27FC236}">
                    <a16:creationId xmlns:a16="http://schemas.microsoft.com/office/drawing/2014/main" id="{4AAF5955-0399-42C2-A96F-9E6717CD5A6D}"/>
                  </a:ext>
                </a:extLst>
              </p:cNvPr>
              <p:cNvSpPr>
                <a:spLocks/>
              </p:cNvSpPr>
              <p:nvPr/>
            </p:nvSpPr>
            <p:spPr bwMode="auto">
              <a:xfrm>
                <a:off x="5791706" y="3116595"/>
                <a:ext cx="316120" cy="334313"/>
              </a:xfrm>
              <a:custGeom>
                <a:avLst/>
                <a:gdLst>
                  <a:gd name="T0" fmla="*/ 105 w 127"/>
                  <a:gd name="T1" fmla="*/ 55 h 135"/>
                  <a:gd name="T2" fmla="*/ 116 w 127"/>
                  <a:gd name="T3" fmla="*/ 39 h 135"/>
                  <a:gd name="T4" fmla="*/ 89 w 127"/>
                  <a:gd name="T5" fmla="*/ 6 h 135"/>
                  <a:gd name="T6" fmla="*/ 86 w 127"/>
                  <a:gd name="T7" fmla="*/ 0 h 135"/>
                  <a:gd name="T8" fmla="*/ 86 w 127"/>
                  <a:gd name="T9" fmla="*/ 0 h 135"/>
                  <a:gd name="T10" fmla="*/ 48 w 127"/>
                  <a:gd name="T11" fmla="*/ 2 h 135"/>
                  <a:gd name="T12" fmla="*/ 37 w 127"/>
                  <a:gd name="T13" fmla="*/ 30 h 135"/>
                  <a:gd name="T14" fmla="*/ 41 w 127"/>
                  <a:gd name="T15" fmla="*/ 44 h 135"/>
                  <a:gd name="T16" fmla="*/ 31 w 127"/>
                  <a:gd name="T17" fmla="*/ 46 h 135"/>
                  <a:gd name="T18" fmla="*/ 10 w 127"/>
                  <a:gd name="T19" fmla="*/ 36 h 135"/>
                  <a:gd name="T20" fmla="*/ 10 w 127"/>
                  <a:gd name="T21" fmla="*/ 73 h 135"/>
                  <a:gd name="T22" fmla="*/ 13 w 127"/>
                  <a:gd name="T23" fmla="*/ 80 h 135"/>
                  <a:gd name="T24" fmla="*/ 0 w 127"/>
                  <a:gd name="T25" fmla="*/ 120 h 135"/>
                  <a:gd name="T26" fmla="*/ 0 w 127"/>
                  <a:gd name="T27" fmla="*/ 120 h 135"/>
                  <a:gd name="T28" fmla="*/ 0 w 127"/>
                  <a:gd name="T29" fmla="*/ 119 h 135"/>
                  <a:gd name="T30" fmla="*/ 1 w 127"/>
                  <a:gd name="T31" fmla="*/ 119 h 135"/>
                  <a:gd name="T32" fmla="*/ 1 w 127"/>
                  <a:gd name="T33" fmla="*/ 119 h 135"/>
                  <a:gd name="T34" fmla="*/ 90 w 127"/>
                  <a:gd name="T35" fmla="*/ 123 h 135"/>
                  <a:gd name="T36" fmla="*/ 108 w 127"/>
                  <a:gd name="T37" fmla="*/ 112 h 135"/>
                  <a:gd name="T38" fmla="*/ 105 w 127"/>
                  <a:gd name="T39" fmla="*/ 5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7" h="135">
                    <a:moveTo>
                      <a:pt x="105" y="55"/>
                    </a:moveTo>
                    <a:cubicBezTo>
                      <a:pt x="127" y="48"/>
                      <a:pt x="118" y="41"/>
                      <a:pt x="116" y="39"/>
                    </a:cubicBezTo>
                    <a:cubicBezTo>
                      <a:pt x="114" y="37"/>
                      <a:pt x="90" y="13"/>
                      <a:pt x="89" y="6"/>
                    </a:cubicBezTo>
                    <a:cubicBezTo>
                      <a:pt x="88" y="4"/>
                      <a:pt x="87" y="2"/>
                      <a:pt x="86" y="0"/>
                    </a:cubicBezTo>
                    <a:cubicBezTo>
                      <a:pt x="86" y="0"/>
                      <a:pt x="86" y="0"/>
                      <a:pt x="86" y="0"/>
                    </a:cubicBezTo>
                    <a:cubicBezTo>
                      <a:pt x="71" y="7"/>
                      <a:pt x="58" y="6"/>
                      <a:pt x="48" y="2"/>
                    </a:cubicBezTo>
                    <a:cubicBezTo>
                      <a:pt x="41" y="12"/>
                      <a:pt x="38" y="23"/>
                      <a:pt x="37" y="30"/>
                    </a:cubicBezTo>
                    <a:cubicBezTo>
                      <a:pt x="39" y="36"/>
                      <a:pt x="40" y="42"/>
                      <a:pt x="41" y="44"/>
                    </a:cubicBezTo>
                    <a:cubicBezTo>
                      <a:pt x="41" y="51"/>
                      <a:pt x="31" y="46"/>
                      <a:pt x="31" y="46"/>
                    </a:cubicBezTo>
                    <a:cubicBezTo>
                      <a:pt x="31" y="46"/>
                      <a:pt x="20" y="38"/>
                      <a:pt x="10" y="36"/>
                    </a:cubicBezTo>
                    <a:cubicBezTo>
                      <a:pt x="3" y="43"/>
                      <a:pt x="8" y="65"/>
                      <a:pt x="10" y="73"/>
                    </a:cubicBezTo>
                    <a:cubicBezTo>
                      <a:pt x="13" y="77"/>
                      <a:pt x="13" y="80"/>
                      <a:pt x="13" y="80"/>
                    </a:cubicBezTo>
                    <a:cubicBezTo>
                      <a:pt x="13" y="80"/>
                      <a:pt x="20" y="112"/>
                      <a:pt x="0" y="120"/>
                    </a:cubicBezTo>
                    <a:cubicBezTo>
                      <a:pt x="0" y="120"/>
                      <a:pt x="0" y="120"/>
                      <a:pt x="0" y="120"/>
                    </a:cubicBezTo>
                    <a:cubicBezTo>
                      <a:pt x="0" y="120"/>
                      <a:pt x="0" y="119"/>
                      <a:pt x="0" y="119"/>
                    </a:cubicBezTo>
                    <a:cubicBezTo>
                      <a:pt x="0" y="120"/>
                      <a:pt x="0" y="119"/>
                      <a:pt x="1" y="119"/>
                    </a:cubicBezTo>
                    <a:cubicBezTo>
                      <a:pt x="1" y="119"/>
                      <a:pt x="1" y="119"/>
                      <a:pt x="1" y="119"/>
                    </a:cubicBezTo>
                    <a:cubicBezTo>
                      <a:pt x="33" y="135"/>
                      <a:pt x="72" y="126"/>
                      <a:pt x="90" y="123"/>
                    </a:cubicBezTo>
                    <a:cubicBezTo>
                      <a:pt x="109" y="121"/>
                      <a:pt x="108" y="112"/>
                      <a:pt x="108" y="112"/>
                    </a:cubicBezTo>
                    <a:cubicBezTo>
                      <a:pt x="106" y="100"/>
                      <a:pt x="100" y="61"/>
                      <a:pt x="105" y="55"/>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
                <a:extLst>
                  <a:ext uri="{FF2B5EF4-FFF2-40B4-BE49-F238E27FC236}">
                    <a16:creationId xmlns:a16="http://schemas.microsoft.com/office/drawing/2014/main" id="{BE11B533-4BBE-4443-8F1B-35E85FB58BC8}"/>
                  </a:ext>
                </a:extLst>
              </p:cNvPr>
              <p:cNvSpPr>
                <a:spLocks/>
              </p:cNvSpPr>
              <p:nvPr/>
            </p:nvSpPr>
            <p:spPr bwMode="auto">
              <a:xfrm>
                <a:off x="5871305" y="3139338"/>
                <a:ext cx="4548" cy="4548"/>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0"/>
                      <a:pt x="0" y="0"/>
                      <a:pt x="0" y="0"/>
                    </a:cubicBezTo>
                    <a:cubicBezTo>
                      <a:pt x="0" y="0"/>
                      <a:pt x="0" y="1"/>
                      <a:pt x="1" y="2"/>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
                <a:extLst>
                  <a:ext uri="{FF2B5EF4-FFF2-40B4-BE49-F238E27FC236}">
                    <a16:creationId xmlns:a16="http://schemas.microsoft.com/office/drawing/2014/main" id="{24E9C6BE-6111-4696-A595-EF539353979F}"/>
                  </a:ext>
                </a:extLst>
              </p:cNvPr>
              <p:cNvSpPr>
                <a:spLocks/>
              </p:cNvSpPr>
              <p:nvPr/>
            </p:nvSpPr>
            <p:spPr bwMode="auto">
              <a:xfrm>
                <a:off x="5859933" y="3089304"/>
                <a:ext cx="52308" cy="102341"/>
              </a:xfrm>
              <a:custGeom>
                <a:avLst/>
                <a:gdLst>
                  <a:gd name="T0" fmla="*/ 0 w 21"/>
                  <a:gd name="T1" fmla="*/ 0 h 41"/>
                  <a:gd name="T2" fmla="*/ 5 w 21"/>
                  <a:gd name="T3" fmla="*/ 20 h 41"/>
                  <a:gd name="T4" fmla="*/ 6 w 21"/>
                  <a:gd name="T5" fmla="*/ 22 h 41"/>
                  <a:gd name="T6" fmla="*/ 10 w 21"/>
                  <a:gd name="T7" fmla="*/ 41 h 41"/>
                  <a:gd name="T8" fmla="*/ 21 w 21"/>
                  <a:gd name="T9" fmla="*/ 13 h 41"/>
                  <a:gd name="T10" fmla="*/ 1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6" y="22"/>
                      <a:pt x="6" y="22"/>
                      <a:pt x="6" y="22"/>
                    </a:cubicBezTo>
                    <a:cubicBezTo>
                      <a:pt x="7" y="26"/>
                      <a:pt x="8" y="34"/>
                      <a:pt x="10" y="41"/>
                    </a:cubicBezTo>
                    <a:cubicBezTo>
                      <a:pt x="11" y="34"/>
                      <a:pt x="14" y="23"/>
                      <a:pt x="21" y="13"/>
                    </a:cubicBezTo>
                    <a:cubicBezTo>
                      <a:pt x="9" y="9"/>
                      <a:pt x="2" y="2"/>
                      <a:pt x="1" y="0"/>
                    </a:cubicBezTo>
                    <a:cubicBezTo>
                      <a:pt x="0" y="0"/>
                      <a:pt x="0" y="0"/>
                      <a:pt x="0" y="0"/>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
                <a:extLst>
                  <a:ext uri="{FF2B5EF4-FFF2-40B4-BE49-F238E27FC236}">
                    <a16:creationId xmlns:a16="http://schemas.microsoft.com/office/drawing/2014/main" id="{FE327B9C-84CD-4586-B7CA-33FDDD3B0547}"/>
                  </a:ext>
                </a:extLst>
              </p:cNvPr>
              <p:cNvSpPr>
                <a:spLocks/>
              </p:cNvSpPr>
              <p:nvPr/>
            </p:nvSpPr>
            <p:spPr bwMode="auto">
              <a:xfrm>
                <a:off x="5787157" y="3203016"/>
                <a:ext cx="29566" cy="93244"/>
              </a:xfrm>
              <a:custGeom>
                <a:avLst/>
                <a:gdLst>
                  <a:gd name="T0" fmla="*/ 12 w 12"/>
                  <a:gd name="T1" fmla="*/ 1 h 38"/>
                  <a:gd name="T2" fmla="*/ 2 w 12"/>
                  <a:gd name="T3" fmla="*/ 5 h 38"/>
                  <a:gd name="T4" fmla="*/ 6 w 12"/>
                  <a:gd name="T5" fmla="*/ 27 h 38"/>
                  <a:gd name="T6" fmla="*/ 12 w 12"/>
                  <a:gd name="T7" fmla="*/ 38 h 38"/>
                  <a:gd name="T8" fmla="*/ 12 w 12"/>
                  <a:gd name="T9" fmla="*/ 1 h 38"/>
                </a:gdLst>
                <a:ahLst/>
                <a:cxnLst>
                  <a:cxn ang="0">
                    <a:pos x="T0" y="T1"/>
                  </a:cxn>
                  <a:cxn ang="0">
                    <a:pos x="T2" y="T3"/>
                  </a:cxn>
                  <a:cxn ang="0">
                    <a:pos x="T4" y="T5"/>
                  </a:cxn>
                  <a:cxn ang="0">
                    <a:pos x="T6" y="T7"/>
                  </a:cxn>
                  <a:cxn ang="0">
                    <a:pos x="T8" y="T9"/>
                  </a:cxn>
                </a:cxnLst>
                <a:rect l="0" t="0" r="r" b="b"/>
                <a:pathLst>
                  <a:path w="12" h="38">
                    <a:moveTo>
                      <a:pt x="12" y="1"/>
                    </a:moveTo>
                    <a:cubicBezTo>
                      <a:pt x="7" y="0"/>
                      <a:pt x="3" y="1"/>
                      <a:pt x="2" y="5"/>
                    </a:cubicBezTo>
                    <a:cubicBezTo>
                      <a:pt x="0" y="11"/>
                      <a:pt x="2" y="19"/>
                      <a:pt x="6" y="27"/>
                    </a:cubicBezTo>
                    <a:cubicBezTo>
                      <a:pt x="8" y="31"/>
                      <a:pt x="10" y="35"/>
                      <a:pt x="12" y="38"/>
                    </a:cubicBezTo>
                    <a:cubicBezTo>
                      <a:pt x="10" y="30"/>
                      <a:pt x="5" y="8"/>
                      <a:pt x="12" y="1"/>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2">
                <a:extLst>
                  <a:ext uri="{FF2B5EF4-FFF2-40B4-BE49-F238E27FC236}">
                    <a16:creationId xmlns:a16="http://schemas.microsoft.com/office/drawing/2014/main" id="{98D2C52A-5CEB-4B84-9C4A-BDB7DA3BF702}"/>
                  </a:ext>
                </a:extLst>
              </p:cNvPr>
              <p:cNvSpPr>
                <a:spLocks/>
              </p:cNvSpPr>
              <p:nvPr/>
            </p:nvSpPr>
            <p:spPr bwMode="auto">
              <a:xfrm>
                <a:off x="5550943" y="2926620"/>
                <a:ext cx="478509" cy="487900"/>
              </a:xfrm>
              <a:custGeom>
                <a:avLst/>
                <a:gdLst>
                  <a:gd name="T0" fmla="*/ 162 w 246"/>
                  <a:gd name="T1" fmla="*/ 160 h 200"/>
                  <a:gd name="T2" fmla="*/ 150 w 246"/>
                  <a:gd name="T3" fmla="*/ 200 h 200"/>
                  <a:gd name="T4" fmla="*/ 150 w 246"/>
                  <a:gd name="T5" fmla="*/ 200 h 200"/>
                  <a:gd name="T6" fmla="*/ 149 w 246"/>
                  <a:gd name="T7" fmla="*/ 200 h 200"/>
                  <a:gd name="T8" fmla="*/ 80 w 246"/>
                  <a:gd name="T9" fmla="*/ 169 h 200"/>
                  <a:gd name="T10" fmla="*/ 71 w 246"/>
                  <a:gd name="T11" fmla="*/ 171 h 200"/>
                  <a:gd name="T12" fmla="*/ 5 w 246"/>
                  <a:gd name="T13" fmla="*/ 123 h 200"/>
                  <a:gd name="T14" fmla="*/ 53 w 246"/>
                  <a:gd name="T15" fmla="*/ 58 h 200"/>
                  <a:gd name="T16" fmla="*/ 64 w 246"/>
                  <a:gd name="T17" fmla="*/ 57 h 200"/>
                  <a:gd name="T18" fmla="*/ 87 w 246"/>
                  <a:gd name="T19" fmla="*/ 28 h 200"/>
                  <a:gd name="T20" fmla="*/ 124 w 246"/>
                  <a:gd name="T21" fmla="*/ 7 h 200"/>
                  <a:gd name="T22" fmla="*/ 195 w 246"/>
                  <a:gd name="T23" fmla="*/ 13 h 200"/>
                  <a:gd name="T24" fmla="*/ 242 w 246"/>
                  <a:gd name="T25" fmla="*/ 42 h 200"/>
                  <a:gd name="T26" fmla="*/ 235 w 246"/>
                  <a:gd name="T27" fmla="*/ 80 h 200"/>
                  <a:gd name="T28" fmla="*/ 235 w 246"/>
                  <a:gd name="T29" fmla="*/ 80 h 200"/>
                  <a:gd name="T30" fmla="*/ 197 w 246"/>
                  <a:gd name="T31" fmla="*/ 82 h 200"/>
                  <a:gd name="T32" fmla="*/ 177 w 246"/>
                  <a:gd name="T33" fmla="*/ 69 h 200"/>
                  <a:gd name="T34" fmla="*/ 176 w 246"/>
                  <a:gd name="T35" fmla="*/ 69 h 200"/>
                  <a:gd name="T36" fmla="*/ 190 w 246"/>
                  <a:gd name="T37" fmla="*/ 124 h 200"/>
                  <a:gd name="T38" fmla="*/ 180 w 246"/>
                  <a:gd name="T39" fmla="*/ 126 h 200"/>
                  <a:gd name="T40" fmla="*/ 159 w 246"/>
                  <a:gd name="T41" fmla="*/ 116 h 200"/>
                  <a:gd name="T42" fmla="*/ 149 w 246"/>
                  <a:gd name="T43" fmla="*/ 120 h 200"/>
                  <a:gd name="T44" fmla="*/ 153 w 246"/>
                  <a:gd name="T45" fmla="*/ 142 h 200"/>
                  <a:gd name="T46" fmla="*/ 159 w 246"/>
                  <a:gd name="T47" fmla="*/ 153 h 200"/>
                  <a:gd name="T48" fmla="*/ 162 w 246"/>
                  <a:gd name="T49" fmla="*/ 160 h 200"/>
                  <a:gd name="connsiteX0" fmla="*/ 4941 w 8264"/>
                  <a:gd name="connsiteY0" fmla="*/ 7841 h 9841"/>
                  <a:gd name="connsiteX1" fmla="*/ 4454 w 8264"/>
                  <a:gd name="connsiteY1" fmla="*/ 9841 h 9841"/>
                  <a:gd name="connsiteX2" fmla="*/ 4454 w 8264"/>
                  <a:gd name="connsiteY2" fmla="*/ 9841 h 9841"/>
                  <a:gd name="connsiteX3" fmla="*/ 4413 w 8264"/>
                  <a:gd name="connsiteY3" fmla="*/ 9841 h 9841"/>
                  <a:gd name="connsiteX4" fmla="*/ 1608 w 8264"/>
                  <a:gd name="connsiteY4" fmla="*/ 8291 h 9841"/>
                  <a:gd name="connsiteX5" fmla="*/ 1242 w 8264"/>
                  <a:gd name="connsiteY5" fmla="*/ 8391 h 9841"/>
                  <a:gd name="connsiteX6" fmla="*/ 903 w 8264"/>
                  <a:gd name="connsiteY6" fmla="*/ 5308 h 9841"/>
                  <a:gd name="connsiteX7" fmla="*/ 510 w 8264"/>
                  <a:gd name="connsiteY7" fmla="*/ 2741 h 9841"/>
                  <a:gd name="connsiteX8" fmla="*/ 958 w 8264"/>
                  <a:gd name="connsiteY8" fmla="*/ 2691 h 9841"/>
                  <a:gd name="connsiteX9" fmla="*/ 1893 w 8264"/>
                  <a:gd name="connsiteY9" fmla="*/ 1241 h 9841"/>
                  <a:gd name="connsiteX10" fmla="*/ 3397 w 8264"/>
                  <a:gd name="connsiteY10" fmla="*/ 191 h 9841"/>
                  <a:gd name="connsiteX11" fmla="*/ 6283 w 8264"/>
                  <a:gd name="connsiteY11" fmla="*/ 491 h 9841"/>
                  <a:gd name="connsiteX12" fmla="*/ 8193 w 8264"/>
                  <a:gd name="connsiteY12" fmla="*/ 1941 h 9841"/>
                  <a:gd name="connsiteX13" fmla="*/ 7909 w 8264"/>
                  <a:gd name="connsiteY13" fmla="*/ 3841 h 9841"/>
                  <a:gd name="connsiteX14" fmla="*/ 7909 w 8264"/>
                  <a:gd name="connsiteY14" fmla="*/ 3841 h 9841"/>
                  <a:gd name="connsiteX15" fmla="*/ 6364 w 8264"/>
                  <a:gd name="connsiteY15" fmla="*/ 3941 h 9841"/>
                  <a:gd name="connsiteX16" fmla="*/ 5551 w 8264"/>
                  <a:gd name="connsiteY16" fmla="*/ 3291 h 9841"/>
                  <a:gd name="connsiteX17" fmla="*/ 5510 w 8264"/>
                  <a:gd name="connsiteY17" fmla="*/ 3291 h 9841"/>
                  <a:gd name="connsiteX18" fmla="*/ 6080 w 8264"/>
                  <a:gd name="connsiteY18" fmla="*/ 6041 h 9841"/>
                  <a:gd name="connsiteX19" fmla="*/ 5673 w 8264"/>
                  <a:gd name="connsiteY19" fmla="*/ 6141 h 9841"/>
                  <a:gd name="connsiteX20" fmla="*/ 4819 w 8264"/>
                  <a:gd name="connsiteY20" fmla="*/ 5641 h 9841"/>
                  <a:gd name="connsiteX21" fmla="*/ 4413 w 8264"/>
                  <a:gd name="connsiteY21" fmla="*/ 5841 h 9841"/>
                  <a:gd name="connsiteX22" fmla="*/ 4576 w 8264"/>
                  <a:gd name="connsiteY22" fmla="*/ 6941 h 9841"/>
                  <a:gd name="connsiteX23" fmla="*/ 4819 w 8264"/>
                  <a:gd name="connsiteY23" fmla="*/ 7491 h 9841"/>
                  <a:gd name="connsiteX24" fmla="*/ 4941 w 8264"/>
                  <a:gd name="connsiteY24" fmla="*/ 7841 h 9841"/>
                  <a:gd name="connsiteX0" fmla="*/ 5311 w 9333"/>
                  <a:gd name="connsiteY0" fmla="*/ 7968 h 10000"/>
                  <a:gd name="connsiteX1" fmla="*/ 4722 w 9333"/>
                  <a:gd name="connsiteY1" fmla="*/ 10000 h 10000"/>
                  <a:gd name="connsiteX2" fmla="*/ 4722 w 9333"/>
                  <a:gd name="connsiteY2" fmla="*/ 10000 h 10000"/>
                  <a:gd name="connsiteX3" fmla="*/ 4672 w 9333"/>
                  <a:gd name="connsiteY3" fmla="*/ 10000 h 10000"/>
                  <a:gd name="connsiteX4" fmla="*/ 1278 w 9333"/>
                  <a:gd name="connsiteY4" fmla="*/ 8425 h 10000"/>
                  <a:gd name="connsiteX5" fmla="*/ 835 w 9333"/>
                  <a:gd name="connsiteY5" fmla="*/ 8527 h 10000"/>
                  <a:gd name="connsiteX6" fmla="*/ 425 w 9333"/>
                  <a:gd name="connsiteY6" fmla="*/ 5394 h 10000"/>
                  <a:gd name="connsiteX7" fmla="*/ 1050 w 9333"/>
                  <a:gd name="connsiteY7" fmla="*/ 2264 h 10000"/>
                  <a:gd name="connsiteX8" fmla="*/ 491 w 9333"/>
                  <a:gd name="connsiteY8" fmla="*/ 2734 h 10000"/>
                  <a:gd name="connsiteX9" fmla="*/ 1623 w 9333"/>
                  <a:gd name="connsiteY9" fmla="*/ 1261 h 10000"/>
                  <a:gd name="connsiteX10" fmla="*/ 3443 w 9333"/>
                  <a:gd name="connsiteY10" fmla="*/ 194 h 10000"/>
                  <a:gd name="connsiteX11" fmla="*/ 6935 w 9333"/>
                  <a:gd name="connsiteY11" fmla="*/ 499 h 10000"/>
                  <a:gd name="connsiteX12" fmla="*/ 9246 w 9333"/>
                  <a:gd name="connsiteY12" fmla="*/ 1972 h 10000"/>
                  <a:gd name="connsiteX13" fmla="*/ 8902 w 9333"/>
                  <a:gd name="connsiteY13" fmla="*/ 3903 h 10000"/>
                  <a:gd name="connsiteX14" fmla="*/ 8902 w 9333"/>
                  <a:gd name="connsiteY14" fmla="*/ 3903 h 10000"/>
                  <a:gd name="connsiteX15" fmla="*/ 7033 w 9333"/>
                  <a:gd name="connsiteY15" fmla="*/ 4005 h 10000"/>
                  <a:gd name="connsiteX16" fmla="*/ 6049 w 9333"/>
                  <a:gd name="connsiteY16" fmla="*/ 3344 h 10000"/>
                  <a:gd name="connsiteX17" fmla="*/ 5999 w 9333"/>
                  <a:gd name="connsiteY17" fmla="*/ 3344 h 10000"/>
                  <a:gd name="connsiteX18" fmla="*/ 6689 w 9333"/>
                  <a:gd name="connsiteY18" fmla="*/ 6139 h 10000"/>
                  <a:gd name="connsiteX19" fmla="*/ 6197 w 9333"/>
                  <a:gd name="connsiteY19" fmla="*/ 6240 h 10000"/>
                  <a:gd name="connsiteX20" fmla="*/ 5163 w 9333"/>
                  <a:gd name="connsiteY20" fmla="*/ 5732 h 10000"/>
                  <a:gd name="connsiteX21" fmla="*/ 4672 w 9333"/>
                  <a:gd name="connsiteY21" fmla="*/ 5935 h 10000"/>
                  <a:gd name="connsiteX22" fmla="*/ 4869 w 9333"/>
                  <a:gd name="connsiteY22" fmla="*/ 7053 h 10000"/>
                  <a:gd name="connsiteX23" fmla="*/ 5163 w 9333"/>
                  <a:gd name="connsiteY23" fmla="*/ 7612 h 10000"/>
                  <a:gd name="connsiteX24" fmla="*/ 5311 w 9333"/>
                  <a:gd name="connsiteY24" fmla="*/ 7968 h 10000"/>
                  <a:gd name="connsiteX0" fmla="*/ 5776 w 10085"/>
                  <a:gd name="connsiteY0" fmla="*/ 7968 h 10000"/>
                  <a:gd name="connsiteX1" fmla="*/ 5144 w 10085"/>
                  <a:gd name="connsiteY1" fmla="*/ 10000 h 10000"/>
                  <a:gd name="connsiteX2" fmla="*/ 5144 w 10085"/>
                  <a:gd name="connsiteY2" fmla="*/ 10000 h 10000"/>
                  <a:gd name="connsiteX3" fmla="*/ 5091 w 10085"/>
                  <a:gd name="connsiteY3" fmla="*/ 10000 h 10000"/>
                  <a:gd name="connsiteX4" fmla="*/ 1454 w 10085"/>
                  <a:gd name="connsiteY4" fmla="*/ 8425 h 10000"/>
                  <a:gd name="connsiteX5" fmla="*/ 980 w 10085"/>
                  <a:gd name="connsiteY5" fmla="*/ 8527 h 10000"/>
                  <a:gd name="connsiteX6" fmla="*/ 325 w 10085"/>
                  <a:gd name="connsiteY6" fmla="*/ 5082 h 10000"/>
                  <a:gd name="connsiteX7" fmla="*/ 1210 w 10085"/>
                  <a:gd name="connsiteY7" fmla="*/ 2264 h 10000"/>
                  <a:gd name="connsiteX8" fmla="*/ 611 w 10085"/>
                  <a:gd name="connsiteY8" fmla="*/ 2734 h 10000"/>
                  <a:gd name="connsiteX9" fmla="*/ 1824 w 10085"/>
                  <a:gd name="connsiteY9" fmla="*/ 1261 h 10000"/>
                  <a:gd name="connsiteX10" fmla="*/ 3774 w 10085"/>
                  <a:gd name="connsiteY10" fmla="*/ 194 h 10000"/>
                  <a:gd name="connsiteX11" fmla="*/ 7516 w 10085"/>
                  <a:gd name="connsiteY11" fmla="*/ 499 h 10000"/>
                  <a:gd name="connsiteX12" fmla="*/ 9992 w 10085"/>
                  <a:gd name="connsiteY12" fmla="*/ 1972 h 10000"/>
                  <a:gd name="connsiteX13" fmla="*/ 9623 w 10085"/>
                  <a:gd name="connsiteY13" fmla="*/ 3903 h 10000"/>
                  <a:gd name="connsiteX14" fmla="*/ 9623 w 10085"/>
                  <a:gd name="connsiteY14" fmla="*/ 3903 h 10000"/>
                  <a:gd name="connsiteX15" fmla="*/ 7621 w 10085"/>
                  <a:gd name="connsiteY15" fmla="*/ 4005 h 10000"/>
                  <a:gd name="connsiteX16" fmla="*/ 6566 w 10085"/>
                  <a:gd name="connsiteY16" fmla="*/ 3344 h 10000"/>
                  <a:gd name="connsiteX17" fmla="*/ 6513 w 10085"/>
                  <a:gd name="connsiteY17" fmla="*/ 3344 h 10000"/>
                  <a:gd name="connsiteX18" fmla="*/ 7252 w 10085"/>
                  <a:gd name="connsiteY18" fmla="*/ 6139 h 10000"/>
                  <a:gd name="connsiteX19" fmla="*/ 6725 w 10085"/>
                  <a:gd name="connsiteY19" fmla="*/ 6240 h 10000"/>
                  <a:gd name="connsiteX20" fmla="*/ 5617 w 10085"/>
                  <a:gd name="connsiteY20" fmla="*/ 5732 h 10000"/>
                  <a:gd name="connsiteX21" fmla="*/ 5091 w 10085"/>
                  <a:gd name="connsiteY21" fmla="*/ 5935 h 10000"/>
                  <a:gd name="connsiteX22" fmla="*/ 5302 w 10085"/>
                  <a:gd name="connsiteY22" fmla="*/ 7053 h 10000"/>
                  <a:gd name="connsiteX23" fmla="*/ 5617 w 10085"/>
                  <a:gd name="connsiteY23" fmla="*/ 7612 h 10000"/>
                  <a:gd name="connsiteX24" fmla="*/ 5776 w 10085"/>
                  <a:gd name="connsiteY24" fmla="*/ 7968 h 10000"/>
                  <a:gd name="connsiteX0" fmla="*/ 5664 w 9973"/>
                  <a:gd name="connsiteY0" fmla="*/ 7968 h 10000"/>
                  <a:gd name="connsiteX1" fmla="*/ 5032 w 9973"/>
                  <a:gd name="connsiteY1" fmla="*/ 10000 h 10000"/>
                  <a:gd name="connsiteX2" fmla="*/ 5032 w 9973"/>
                  <a:gd name="connsiteY2" fmla="*/ 10000 h 10000"/>
                  <a:gd name="connsiteX3" fmla="*/ 4979 w 9973"/>
                  <a:gd name="connsiteY3" fmla="*/ 10000 h 10000"/>
                  <a:gd name="connsiteX4" fmla="*/ 1342 w 9973"/>
                  <a:gd name="connsiteY4" fmla="*/ 8425 h 10000"/>
                  <a:gd name="connsiteX5" fmla="*/ 1726 w 9973"/>
                  <a:gd name="connsiteY5" fmla="*/ 7902 h 10000"/>
                  <a:gd name="connsiteX6" fmla="*/ 213 w 9973"/>
                  <a:gd name="connsiteY6" fmla="*/ 5082 h 10000"/>
                  <a:gd name="connsiteX7" fmla="*/ 1098 w 9973"/>
                  <a:gd name="connsiteY7" fmla="*/ 2264 h 10000"/>
                  <a:gd name="connsiteX8" fmla="*/ 499 w 9973"/>
                  <a:gd name="connsiteY8" fmla="*/ 2734 h 10000"/>
                  <a:gd name="connsiteX9" fmla="*/ 1712 w 9973"/>
                  <a:gd name="connsiteY9" fmla="*/ 1261 h 10000"/>
                  <a:gd name="connsiteX10" fmla="*/ 3662 w 9973"/>
                  <a:gd name="connsiteY10" fmla="*/ 194 h 10000"/>
                  <a:gd name="connsiteX11" fmla="*/ 7404 w 9973"/>
                  <a:gd name="connsiteY11" fmla="*/ 499 h 10000"/>
                  <a:gd name="connsiteX12" fmla="*/ 9880 w 9973"/>
                  <a:gd name="connsiteY12" fmla="*/ 1972 h 10000"/>
                  <a:gd name="connsiteX13" fmla="*/ 9511 w 9973"/>
                  <a:gd name="connsiteY13" fmla="*/ 3903 h 10000"/>
                  <a:gd name="connsiteX14" fmla="*/ 9511 w 9973"/>
                  <a:gd name="connsiteY14" fmla="*/ 3903 h 10000"/>
                  <a:gd name="connsiteX15" fmla="*/ 7509 w 9973"/>
                  <a:gd name="connsiteY15" fmla="*/ 4005 h 10000"/>
                  <a:gd name="connsiteX16" fmla="*/ 6454 w 9973"/>
                  <a:gd name="connsiteY16" fmla="*/ 3344 h 10000"/>
                  <a:gd name="connsiteX17" fmla="*/ 6401 w 9973"/>
                  <a:gd name="connsiteY17" fmla="*/ 3344 h 10000"/>
                  <a:gd name="connsiteX18" fmla="*/ 7140 w 9973"/>
                  <a:gd name="connsiteY18" fmla="*/ 6139 h 10000"/>
                  <a:gd name="connsiteX19" fmla="*/ 6613 w 9973"/>
                  <a:gd name="connsiteY19" fmla="*/ 6240 h 10000"/>
                  <a:gd name="connsiteX20" fmla="*/ 5505 w 9973"/>
                  <a:gd name="connsiteY20" fmla="*/ 5732 h 10000"/>
                  <a:gd name="connsiteX21" fmla="*/ 4979 w 9973"/>
                  <a:gd name="connsiteY21" fmla="*/ 5935 h 10000"/>
                  <a:gd name="connsiteX22" fmla="*/ 5190 w 9973"/>
                  <a:gd name="connsiteY22" fmla="*/ 7053 h 10000"/>
                  <a:gd name="connsiteX23" fmla="*/ 5505 w 9973"/>
                  <a:gd name="connsiteY23" fmla="*/ 7612 h 10000"/>
                  <a:gd name="connsiteX24" fmla="*/ 5664 w 9973"/>
                  <a:gd name="connsiteY24" fmla="*/ 7968 h 10000"/>
                  <a:gd name="connsiteX0" fmla="*/ 5810 w 10131"/>
                  <a:gd name="connsiteY0" fmla="*/ 7968 h 10000"/>
                  <a:gd name="connsiteX1" fmla="*/ 5177 w 10131"/>
                  <a:gd name="connsiteY1" fmla="*/ 10000 h 10000"/>
                  <a:gd name="connsiteX2" fmla="*/ 5177 w 10131"/>
                  <a:gd name="connsiteY2" fmla="*/ 10000 h 10000"/>
                  <a:gd name="connsiteX3" fmla="*/ 5123 w 10131"/>
                  <a:gd name="connsiteY3" fmla="*/ 10000 h 10000"/>
                  <a:gd name="connsiteX4" fmla="*/ 1477 w 10131"/>
                  <a:gd name="connsiteY4" fmla="*/ 8425 h 10000"/>
                  <a:gd name="connsiteX5" fmla="*/ 1862 w 10131"/>
                  <a:gd name="connsiteY5" fmla="*/ 7902 h 10000"/>
                  <a:gd name="connsiteX6" fmla="*/ 130 w 10131"/>
                  <a:gd name="connsiteY6" fmla="*/ 5082 h 10000"/>
                  <a:gd name="connsiteX7" fmla="*/ 1232 w 10131"/>
                  <a:gd name="connsiteY7" fmla="*/ 2264 h 10000"/>
                  <a:gd name="connsiteX8" fmla="*/ 631 w 10131"/>
                  <a:gd name="connsiteY8" fmla="*/ 2734 h 10000"/>
                  <a:gd name="connsiteX9" fmla="*/ 1848 w 10131"/>
                  <a:gd name="connsiteY9" fmla="*/ 1261 h 10000"/>
                  <a:gd name="connsiteX10" fmla="*/ 3803 w 10131"/>
                  <a:gd name="connsiteY10" fmla="*/ 194 h 10000"/>
                  <a:gd name="connsiteX11" fmla="*/ 7555 w 10131"/>
                  <a:gd name="connsiteY11" fmla="*/ 499 h 10000"/>
                  <a:gd name="connsiteX12" fmla="*/ 10038 w 10131"/>
                  <a:gd name="connsiteY12" fmla="*/ 1972 h 10000"/>
                  <a:gd name="connsiteX13" fmla="*/ 9668 w 10131"/>
                  <a:gd name="connsiteY13" fmla="*/ 3903 h 10000"/>
                  <a:gd name="connsiteX14" fmla="*/ 9668 w 10131"/>
                  <a:gd name="connsiteY14" fmla="*/ 3903 h 10000"/>
                  <a:gd name="connsiteX15" fmla="*/ 7660 w 10131"/>
                  <a:gd name="connsiteY15" fmla="*/ 4005 h 10000"/>
                  <a:gd name="connsiteX16" fmla="*/ 6602 w 10131"/>
                  <a:gd name="connsiteY16" fmla="*/ 3344 h 10000"/>
                  <a:gd name="connsiteX17" fmla="*/ 6549 w 10131"/>
                  <a:gd name="connsiteY17" fmla="*/ 3344 h 10000"/>
                  <a:gd name="connsiteX18" fmla="*/ 7290 w 10131"/>
                  <a:gd name="connsiteY18" fmla="*/ 6139 h 10000"/>
                  <a:gd name="connsiteX19" fmla="*/ 6762 w 10131"/>
                  <a:gd name="connsiteY19" fmla="*/ 6240 h 10000"/>
                  <a:gd name="connsiteX20" fmla="*/ 5651 w 10131"/>
                  <a:gd name="connsiteY20" fmla="*/ 5732 h 10000"/>
                  <a:gd name="connsiteX21" fmla="*/ 5123 w 10131"/>
                  <a:gd name="connsiteY21" fmla="*/ 5935 h 10000"/>
                  <a:gd name="connsiteX22" fmla="*/ 5335 w 10131"/>
                  <a:gd name="connsiteY22" fmla="*/ 7053 h 10000"/>
                  <a:gd name="connsiteX23" fmla="*/ 5651 w 10131"/>
                  <a:gd name="connsiteY23" fmla="*/ 7612 h 10000"/>
                  <a:gd name="connsiteX24" fmla="*/ 5810 w 10131"/>
                  <a:gd name="connsiteY24" fmla="*/ 79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131" h="10000">
                    <a:moveTo>
                      <a:pt x="5810" y="7968"/>
                    </a:moveTo>
                    <a:cubicBezTo>
                      <a:pt x="5810" y="7968"/>
                      <a:pt x="6127" y="9543"/>
                      <a:pt x="5177" y="10000"/>
                    </a:cubicBezTo>
                    <a:lnTo>
                      <a:pt x="5177" y="10000"/>
                    </a:lnTo>
                    <a:lnTo>
                      <a:pt x="5123" y="10000"/>
                    </a:lnTo>
                    <a:cubicBezTo>
                      <a:pt x="3696" y="9949"/>
                      <a:pt x="2429" y="9339"/>
                      <a:pt x="1477" y="8425"/>
                    </a:cubicBezTo>
                    <a:cubicBezTo>
                      <a:pt x="1318" y="8476"/>
                      <a:pt x="2020" y="7851"/>
                      <a:pt x="1862" y="7902"/>
                    </a:cubicBezTo>
                    <a:cubicBezTo>
                      <a:pt x="170" y="8156"/>
                      <a:pt x="235" y="6022"/>
                      <a:pt x="130" y="5082"/>
                    </a:cubicBezTo>
                    <a:cubicBezTo>
                      <a:pt x="24" y="4142"/>
                      <a:pt x="-406" y="2468"/>
                      <a:pt x="1232" y="2264"/>
                    </a:cubicBezTo>
                    <a:cubicBezTo>
                      <a:pt x="1444" y="2213"/>
                      <a:pt x="420" y="2734"/>
                      <a:pt x="631" y="2734"/>
                    </a:cubicBezTo>
                    <a:cubicBezTo>
                      <a:pt x="896" y="2226"/>
                      <a:pt x="1265" y="1769"/>
                      <a:pt x="1848" y="1261"/>
                    </a:cubicBezTo>
                    <a:cubicBezTo>
                      <a:pt x="2375" y="753"/>
                      <a:pt x="3063" y="397"/>
                      <a:pt x="3803" y="194"/>
                    </a:cubicBezTo>
                    <a:cubicBezTo>
                      <a:pt x="5123" y="-162"/>
                      <a:pt x="6392" y="-9"/>
                      <a:pt x="7555" y="499"/>
                    </a:cubicBezTo>
                    <a:cubicBezTo>
                      <a:pt x="8612" y="296"/>
                      <a:pt x="9721" y="905"/>
                      <a:pt x="10038" y="1972"/>
                    </a:cubicBezTo>
                    <a:cubicBezTo>
                      <a:pt x="10249" y="2633"/>
                      <a:pt x="10091" y="3344"/>
                      <a:pt x="9668" y="3903"/>
                    </a:cubicBezTo>
                    <a:lnTo>
                      <a:pt x="9668" y="3903"/>
                    </a:lnTo>
                    <a:cubicBezTo>
                      <a:pt x="8875" y="4259"/>
                      <a:pt x="8189" y="4208"/>
                      <a:pt x="7660" y="4005"/>
                    </a:cubicBezTo>
                    <a:cubicBezTo>
                      <a:pt x="7025" y="3801"/>
                      <a:pt x="6657" y="3446"/>
                      <a:pt x="6602" y="3344"/>
                    </a:cubicBezTo>
                    <a:lnTo>
                      <a:pt x="6549" y="3344"/>
                    </a:lnTo>
                    <a:lnTo>
                      <a:pt x="7290" y="6139"/>
                    </a:lnTo>
                    <a:cubicBezTo>
                      <a:pt x="7290" y="6494"/>
                      <a:pt x="6762" y="6240"/>
                      <a:pt x="6762" y="6240"/>
                    </a:cubicBezTo>
                    <a:cubicBezTo>
                      <a:pt x="6762" y="6240"/>
                      <a:pt x="6180" y="5834"/>
                      <a:pt x="5651" y="5732"/>
                    </a:cubicBezTo>
                    <a:cubicBezTo>
                      <a:pt x="5387" y="5681"/>
                      <a:pt x="5177" y="5732"/>
                      <a:pt x="5123" y="5935"/>
                    </a:cubicBezTo>
                    <a:cubicBezTo>
                      <a:pt x="5018" y="6240"/>
                      <a:pt x="5123" y="6647"/>
                      <a:pt x="5335" y="7053"/>
                    </a:cubicBezTo>
                    <a:cubicBezTo>
                      <a:pt x="5440" y="7256"/>
                      <a:pt x="5546" y="7460"/>
                      <a:pt x="5651" y="7612"/>
                    </a:cubicBezTo>
                    <a:cubicBezTo>
                      <a:pt x="5810" y="7815"/>
                      <a:pt x="5810" y="7968"/>
                      <a:pt x="5810" y="79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3">
                <a:extLst>
                  <a:ext uri="{FF2B5EF4-FFF2-40B4-BE49-F238E27FC236}">
                    <a16:creationId xmlns:a16="http://schemas.microsoft.com/office/drawing/2014/main" id="{F5B3B2DC-4EFA-4776-A80E-E9C3F6526F46}"/>
                  </a:ext>
                </a:extLst>
              </p:cNvPr>
              <p:cNvSpPr>
                <a:spLocks/>
              </p:cNvSpPr>
              <p:nvPr/>
            </p:nvSpPr>
            <p:spPr bwMode="auto">
              <a:xfrm>
                <a:off x="5946354" y="3171177"/>
                <a:ext cx="29566" cy="25017"/>
              </a:xfrm>
              <a:custGeom>
                <a:avLst/>
                <a:gdLst>
                  <a:gd name="T0" fmla="*/ 6 w 12"/>
                  <a:gd name="T1" fmla="*/ 8 h 10"/>
                  <a:gd name="T2" fmla="*/ 11 w 12"/>
                  <a:gd name="T3" fmla="*/ 9 h 10"/>
                  <a:gd name="T4" fmla="*/ 12 w 12"/>
                  <a:gd name="T5" fmla="*/ 6 h 10"/>
                  <a:gd name="T6" fmla="*/ 6 w 12"/>
                  <a:gd name="T7" fmla="*/ 0 h 10"/>
                  <a:gd name="T8" fmla="*/ 0 w 12"/>
                  <a:gd name="T9" fmla="*/ 6 h 10"/>
                  <a:gd name="T10" fmla="*/ 2 w 12"/>
                  <a:gd name="T11" fmla="*/ 10 h 10"/>
                  <a:gd name="T12" fmla="*/ 6 w 12"/>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6" y="8"/>
                    </a:moveTo>
                    <a:cubicBezTo>
                      <a:pt x="8" y="7"/>
                      <a:pt x="10" y="8"/>
                      <a:pt x="11" y="9"/>
                    </a:cubicBezTo>
                    <a:cubicBezTo>
                      <a:pt x="12" y="8"/>
                      <a:pt x="12" y="7"/>
                      <a:pt x="12" y="6"/>
                    </a:cubicBezTo>
                    <a:cubicBezTo>
                      <a:pt x="12" y="2"/>
                      <a:pt x="9" y="0"/>
                      <a:pt x="6" y="0"/>
                    </a:cubicBezTo>
                    <a:cubicBezTo>
                      <a:pt x="2" y="0"/>
                      <a:pt x="0" y="3"/>
                      <a:pt x="0" y="6"/>
                    </a:cubicBezTo>
                    <a:cubicBezTo>
                      <a:pt x="0" y="8"/>
                      <a:pt x="1" y="9"/>
                      <a:pt x="2" y="10"/>
                    </a:cubicBezTo>
                    <a:cubicBezTo>
                      <a:pt x="3" y="9"/>
                      <a:pt x="4" y="8"/>
                      <a:pt x="6"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4">
                <a:extLst>
                  <a:ext uri="{FF2B5EF4-FFF2-40B4-BE49-F238E27FC236}">
                    <a16:creationId xmlns:a16="http://schemas.microsoft.com/office/drawing/2014/main" id="{001DC274-704C-456D-BE75-A67CB7921AB8}"/>
                  </a:ext>
                </a:extLst>
              </p:cNvPr>
              <p:cNvSpPr>
                <a:spLocks/>
              </p:cNvSpPr>
              <p:nvPr/>
            </p:nvSpPr>
            <p:spPr bwMode="auto">
              <a:xfrm>
                <a:off x="5989565" y="3319002"/>
                <a:ext cx="70502" cy="11372"/>
              </a:xfrm>
              <a:custGeom>
                <a:avLst/>
                <a:gdLst>
                  <a:gd name="T0" fmla="*/ 0 w 28"/>
                  <a:gd name="T1" fmla="*/ 1 h 4"/>
                  <a:gd name="T2" fmla="*/ 13 w 28"/>
                  <a:gd name="T3" fmla="*/ 2 h 4"/>
                  <a:gd name="T4" fmla="*/ 22 w 28"/>
                  <a:gd name="T5" fmla="*/ 1 h 4"/>
                  <a:gd name="T6" fmla="*/ 26 w 28"/>
                  <a:gd name="T7" fmla="*/ 0 h 4"/>
                  <a:gd name="T8" fmla="*/ 28 w 28"/>
                  <a:gd name="T9" fmla="*/ 1 h 4"/>
                  <a:gd name="T10" fmla="*/ 27 w 28"/>
                  <a:gd name="T11" fmla="*/ 3 h 4"/>
                  <a:gd name="T12" fmla="*/ 26 w 28"/>
                  <a:gd name="T13" fmla="*/ 3 h 4"/>
                  <a:gd name="T14" fmla="*/ 26 w 28"/>
                  <a:gd name="T15" fmla="*/ 3 h 4"/>
                  <a:gd name="T16" fmla="*/ 22 w 28"/>
                  <a:gd name="T17" fmla="*/ 3 h 4"/>
                  <a:gd name="T18" fmla="*/ 13 w 28"/>
                  <a:gd name="T19" fmla="*/ 3 h 4"/>
                  <a:gd name="T20" fmla="*/ 0 w 28"/>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1"/>
                    </a:moveTo>
                    <a:cubicBezTo>
                      <a:pt x="0" y="1"/>
                      <a:pt x="7" y="2"/>
                      <a:pt x="13" y="2"/>
                    </a:cubicBezTo>
                    <a:cubicBezTo>
                      <a:pt x="16" y="2"/>
                      <a:pt x="20" y="1"/>
                      <a:pt x="22" y="1"/>
                    </a:cubicBezTo>
                    <a:cubicBezTo>
                      <a:pt x="24" y="1"/>
                      <a:pt x="26" y="0"/>
                      <a:pt x="26" y="0"/>
                    </a:cubicBezTo>
                    <a:cubicBezTo>
                      <a:pt x="27" y="0"/>
                      <a:pt x="27" y="0"/>
                      <a:pt x="28" y="1"/>
                    </a:cubicBezTo>
                    <a:cubicBezTo>
                      <a:pt x="28" y="2"/>
                      <a:pt x="27" y="3"/>
                      <a:pt x="27" y="3"/>
                    </a:cubicBezTo>
                    <a:cubicBezTo>
                      <a:pt x="26" y="3"/>
                      <a:pt x="26" y="3"/>
                      <a:pt x="26" y="3"/>
                    </a:cubicBezTo>
                    <a:cubicBezTo>
                      <a:pt x="26" y="3"/>
                      <a:pt x="26" y="3"/>
                      <a:pt x="26" y="3"/>
                    </a:cubicBezTo>
                    <a:cubicBezTo>
                      <a:pt x="26" y="3"/>
                      <a:pt x="25" y="3"/>
                      <a:pt x="22" y="3"/>
                    </a:cubicBezTo>
                    <a:cubicBezTo>
                      <a:pt x="20" y="4"/>
                      <a:pt x="16" y="3"/>
                      <a:pt x="13" y="3"/>
                    </a:cubicBezTo>
                    <a:cubicBezTo>
                      <a:pt x="7" y="2"/>
                      <a:pt x="0" y="1"/>
                      <a:pt x="0" y="1"/>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
                <a:extLst>
                  <a:ext uri="{FF2B5EF4-FFF2-40B4-BE49-F238E27FC236}">
                    <a16:creationId xmlns:a16="http://schemas.microsoft.com/office/drawing/2014/main" id="{7343AA99-6DC5-4B62-945E-98EFFE20B0C6}"/>
                  </a:ext>
                </a:extLst>
              </p:cNvPr>
              <p:cNvSpPr>
                <a:spLocks/>
              </p:cNvSpPr>
              <p:nvPr/>
            </p:nvSpPr>
            <p:spPr bwMode="auto">
              <a:xfrm>
                <a:off x="5989565" y="3321276"/>
                <a:ext cx="65954" cy="13645"/>
              </a:xfrm>
              <a:custGeom>
                <a:avLst/>
                <a:gdLst>
                  <a:gd name="T0" fmla="*/ 0 w 27"/>
                  <a:gd name="T1" fmla="*/ 0 h 5"/>
                  <a:gd name="T2" fmla="*/ 13 w 27"/>
                  <a:gd name="T3" fmla="*/ 2 h 5"/>
                  <a:gd name="T4" fmla="*/ 22 w 27"/>
                  <a:gd name="T5" fmla="*/ 2 h 5"/>
                  <a:gd name="T6" fmla="*/ 26 w 27"/>
                  <a:gd name="T7" fmla="*/ 2 h 5"/>
                  <a:gd name="T8" fmla="*/ 27 w 27"/>
                  <a:gd name="T9" fmla="*/ 3 h 5"/>
                  <a:gd name="T10" fmla="*/ 26 w 27"/>
                  <a:gd name="T11" fmla="*/ 5 h 5"/>
                  <a:gd name="T12" fmla="*/ 26 w 27"/>
                  <a:gd name="T13" fmla="*/ 5 h 5"/>
                  <a:gd name="T14" fmla="*/ 26 w 27"/>
                  <a:gd name="T15" fmla="*/ 5 h 5"/>
                  <a:gd name="T16" fmla="*/ 22 w 27"/>
                  <a:gd name="T17" fmla="*/ 5 h 5"/>
                  <a:gd name="T18" fmla="*/ 13 w 27"/>
                  <a:gd name="T19" fmla="*/ 3 h 5"/>
                  <a:gd name="T20" fmla="*/ 0 w 27"/>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5">
                    <a:moveTo>
                      <a:pt x="0" y="0"/>
                    </a:moveTo>
                    <a:cubicBezTo>
                      <a:pt x="0" y="0"/>
                      <a:pt x="7" y="1"/>
                      <a:pt x="13" y="2"/>
                    </a:cubicBezTo>
                    <a:cubicBezTo>
                      <a:pt x="16" y="2"/>
                      <a:pt x="19" y="2"/>
                      <a:pt x="22" y="2"/>
                    </a:cubicBezTo>
                    <a:cubicBezTo>
                      <a:pt x="24" y="2"/>
                      <a:pt x="26" y="2"/>
                      <a:pt x="26" y="2"/>
                    </a:cubicBezTo>
                    <a:cubicBezTo>
                      <a:pt x="26" y="2"/>
                      <a:pt x="27" y="2"/>
                      <a:pt x="27" y="3"/>
                    </a:cubicBezTo>
                    <a:cubicBezTo>
                      <a:pt x="27" y="4"/>
                      <a:pt x="27" y="5"/>
                      <a:pt x="26" y="5"/>
                    </a:cubicBezTo>
                    <a:cubicBezTo>
                      <a:pt x="26" y="5"/>
                      <a:pt x="26" y="5"/>
                      <a:pt x="26" y="5"/>
                    </a:cubicBezTo>
                    <a:cubicBezTo>
                      <a:pt x="26" y="5"/>
                      <a:pt x="26" y="5"/>
                      <a:pt x="26" y="5"/>
                    </a:cubicBezTo>
                    <a:cubicBezTo>
                      <a:pt x="26" y="5"/>
                      <a:pt x="24" y="5"/>
                      <a:pt x="22" y="5"/>
                    </a:cubicBezTo>
                    <a:cubicBezTo>
                      <a:pt x="19" y="4"/>
                      <a:pt x="16" y="4"/>
                      <a:pt x="13" y="3"/>
                    </a:cubicBezTo>
                    <a:cubicBezTo>
                      <a:pt x="7" y="2"/>
                      <a:pt x="0" y="0"/>
                      <a:pt x="0" y="0"/>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600D9ABD-C893-43DD-873B-4ACDFD857174}"/>
                  </a:ext>
                </a:extLst>
              </p:cNvPr>
              <p:cNvSpPr>
                <a:spLocks/>
              </p:cNvSpPr>
              <p:nvPr/>
            </p:nvSpPr>
            <p:spPr bwMode="auto">
              <a:xfrm>
                <a:off x="6446686" y="3817060"/>
                <a:ext cx="307023" cy="231972"/>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81">
                <a:extLst>
                  <a:ext uri="{FF2B5EF4-FFF2-40B4-BE49-F238E27FC236}">
                    <a16:creationId xmlns:a16="http://schemas.microsoft.com/office/drawing/2014/main" id="{F0E934CC-811A-457B-B657-B92BAC8A4758}"/>
                  </a:ext>
                </a:extLst>
              </p:cNvPr>
              <p:cNvSpPr>
                <a:spLocks/>
              </p:cNvSpPr>
              <p:nvPr/>
            </p:nvSpPr>
            <p:spPr bwMode="auto">
              <a:xfrm>
                <a:off x="5621139" y="3535055"/>
                <a:ext cx="570834" cy="709562"/>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D79137B0-EA59-41A6-81A0-8D0DAF606958}"/>
                  </a:ext>
                </a:extLst>
              </p:cNvPr>
              <p:cNvSpPr>
                <a:spLocks/>
              </p:cNvSpPr>
              <p:nvPr/>
            </p:nvSpPr>
            <p:spPr bwMode="auto">
              <a:xfrm>
                <a:off x="6292038" y="5338523"/>
                <a:ext cx="591301" cy="154648"/>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5">
                <a:extLst>
                  <a:ext uri="{FF2B5EF4-FFF2-40B4-BE49-F238E27FC236}">
                    <a16:creationId xmlns:a16="http://schemas.microsoft.com/office/drawing/2014/main" id="{56D4427E-C5A1-41AC-9B49-AE7B5B9772A8}"/>
                  </a:ext>
                </a:extLst>
              </p:cNvPr>
              <p:cNvSpPr>
                <a:spLocks/>
              </p:cNvSpPr>
              <p:nvPr/>
            </p:nvSpPr>
            <p:spPr bwMode="auto">
              <a:xfrm>
                <a:off x="6287489" y="5281668"/>
                <a:ext cx="391169" cy="120535"/>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6">
                <a:extLst>
                  <a:ext uri="{FF2B5EF4-FFF2-40B4-BE49-F238E27FC236}">
                    <a16:creationId xmlns:a16="http://schemas.microsoft.com/office/drawing/2014/main" id="{B20488D8-1A73-49B4-A0A3-EED6782DD401}"/>
                  </a:ext>
                </a:extLst>
              </p:cNvPr>
              <p:cNvSpPr>
                <a:spLocks/>
              </p:cNvSpPr>
              <p:nvPr/>
            </p:nvSpPr>
            <p:spPr bwMode="auto">
              <a:xfrm>
                <a:off x="6435315" y="4608494"/>
                <a:ext cx="382072" cy="775515"/>
              </a:xfrm>
              <a:custGeom>
                <a:avLst/>
                <a:gdLst>
                  <a:gd name="T0" fmla="*/ 100 w 168"/>
                  <a:gd name="T1" fmla="*/ 340 h 341"/>
                  <a:gd name="T2" fmla="*/ 168 w 168"/>
                  <a:gd name="T3" fmla="*/ 341 h 341"/>
                  <a:gd name="T4" fmla="*/ 57 w 168"/>
                  <a:gd name="T5" fmla="*/ 0 h 341"/>
                  <a:gd name="T6" fmla="*/ 0 w 168"/>
                  <a:gd name="T7" fmla="*/ 17 h 341"/>
                  <a:gd name="T8" fmla="*/ 100 w 168"/>
                  <a:gd name="T9" fmla="*/ 340 h 341"/>
                </a:gdLst>
                <a:ahLst/>
                <a:cxnLst>
                  <a:cxn ang="0">
                    <a:pos x="T0" y="T1"/>
                  </a:cxn>
                  <a:cxn ang="0">
                    <a:pos x="T2" y="T3"/>
                  </a:cxn>
                  <a:cxn ang="0">
                    <a:pos x="T4" y="T5"/>
                  </a:cxn>
                  <a:cxn ang="0">
                    <a:pos x="T6" y="T7"/>
                  </a:cxn>
                  <a:cxn ang="0">
                    <a:pos x="T8" y="T9"/>
                  </a:cxn>
                </a:cxnLst>
                <a:rect l="0" t="0" r="r" b="b"/>
                <a:pathLst>
                  <a:path w="168" h="341">
                    <a:moveTo>
                      <a:pt x="100" y="340"/>
                    </a:moveTo>
                    <a:lnTo>
                      <a:pt x="168" y="341"/>
                    </a:lnTo>
                    <a:lnTo>
                      <a:pt x="57" y="0"/>
                    </a:lnTo>
                    <a:lnTo>
                      <a:pt x="0" y="17"/>
                    </a:lnTo>
                    <a:lnTo>
                      <a:pt x="100" y="34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87">
                <a:extLst>
                  <a:ext uri="{FF2B5EF4-FFF2-40B4-BE49-F238E27FC236}">
                    <a16:creationId xmlns:a16="http://schemas.microsoft.com/office/drawing/2014/main" id="{023266F6-2DFC-4B23-ADD3-97D651CC777C}"/>
                  </a:ext>
                </a:extLst>
              </p:cNvPr>
              <p:cNvSpPr>
                <a:spLocks/>
              </p:cNvSpPr>
              <p:nvPr/>
            </p:nvSpPr>
            <p:spPr bwMode="auto">
              <a:xfrm>
                <a:off x="6173777" y="4667624"/>
                <a:ext cx="272908" cy="709562"/>
              </a:xfrm>
              <a:custGeom>
                <a:avLst/>
                <a:gdLst>
                  <a:gd name="T0" fmla="*/ 55 w 120"/>
                  <a:gd name="T1" fmla="*/ 312 h 312"/>
                  <a:gd name="T2" fmla="*/ 120 w 120"/>
                  <a:gd name="T3" fmla="*/ 310 h 312"/>
                  <a:gd name="T4" fmla="*/ 68 w 120"/>
                  <a:gd name="T5" fmla="*/ 0 h 312"/>
                  <a:gd name="T6" fmla="*/ 0 w 120"/>
                  <a:gd name="T7" fmla="*/ 0 h 312"/>
                  <a:gd name="T8" fmla="*/ 55 w 120"/>
                  <a:gd name="T9" fmla="*/ 312 h 312"/>
                </a:gdLst>
                <a:ahLst/>
                <a:cxnLst>
                  <a:cxn ang="0">
                    <a:pos x="T0" y="T1"/>
                  </a:cxn>
                  <a:cxn ang="0">
                    <a:pos x="T2" y="T3"/>
                  </a:cxn>
                  <a:cxn ang="0">
                    <a:pos x="T4" y="T5"/>
                  </a:cxn>
                  <a:cxn ang="0">
                    <a:pos x="T6" y="T7"/>
                  </a:cxn>
                  <a:cxn ang="0">
                    <a:pos x="T8" y="T9"/>
                  </a:cxn>
                </a:cxnLst>
                <a:rect l="0" t="0" r="r" b="b"/>
                <a:pathLst>
                  <a:path w="120" h="312">
                    <a:moveTo>
                      <a:pt x="55" y="312"/>
                    </a:moveTo>
                    <a:lnTo>
                      <a:pt x="120" y="310"/>
                    </a:lnTo>
                    <a:lnTo>
                      <a:pt x="68" y="0"/>
                    </a:lnTo>
                    <a:lnTo>
                      <a:pt x="0" y="0"/>
                    </a:lnTo>
                    <a:lnTo>
                      <a:pt x="55" y="31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65">
                <a:extLst>
                  <a:ext uri="{FF2B5EF4-FFF2-40B4-BE49-F238E27FC236}">
                    <a16:creationId xmlns:a16="http://schemas.microsoft.com/office/drawing/2014/main" id="{D4216FDA-912B-4575-822F-4FFA3AF75708}"/>
                  </a:ext>
                </a:extLst>
              </p:cNvPr>
              <p:cNvSpPr>
                <a:spLocks noChangeArrowheads="1"/>
              </p:cNvSpPr>
              <p:nvPr/>
            </p:nvSpPr>
            <p:spPr bwMode="auto">
              <a:xfrm>
                <a:off x="5837190" y="4535718"/>
                <a:ext cx="172842" cy="6140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89">
                <a:extLst>
                  <a:ext uri="{FF2B5EF4-FFF2-40B4-BE49-F238E27FC236}">
                    <a16:creationId xmlns:a16="http://schemas.microsoft.com/office/drawing/2014/main" id="{500D2906-5C13-474E-9484-E327156D1E29}"/>
                  </a:ext>
                </a:extLst>
              </p:cNvPr>
              <p:cNvSpPr>
                <a:spLocks/>
              </p:cNvSpPr>
              <p:nvPr/>
            </p:nvSpPr>
            <p:spPr bwMode="auto">
              <a:xfrm>
                <a:off x="5759866" y="4321940"/>
                <a:ext cx="682271" cy="987018"/>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0">
                <a:extLst>
                  <a:ext uri="{FF2B5EF4-FFF2-40B4-BE49-F238E27FC236}">
                    <a16:creationId xmlns:a16="http://schemas.microsoft.com/office/drawing/2014/main" id="{56F01191-DBDF-47C9-8524-269E5F5A0D41}"/>
                  </a:ext>
                </a:extLst>
              </p:cNvPr>
              <p:cNvSpPr>
                <a:spLocks/>
              </p:cNvSpPr>
              <p:nvPr/>
            </p:nvSpPr>
            <p:spPr bwMode="auto">
              <a:xfrm>
                <a:off x="5759866" y="4321940"/>
                <a:ext cx="541268" cy="987018"/>
              </a:xfrm>
              <a:custGeom>
                <a:avLst/>
                <a:gdLst>
                  <a:gd name="T0" fmla="*/ 193 w 238"/>
                  <a:gd name="T1" fmla="*/ 111 h 434"/>
                  <a:gd name="T2" fmla="*/ 29 w 238"/>
                  <a:gd name="T3" fmla="*/ 89 h 434"/>
                  <a:gd name="T4" fmla="*/ 42 w 238"/>
                  <a:gd name="T5" fmla="*/ 5 h 434"/>
                  <a:gd name="T6" fmla="*/ 14 w 238"/>
                  <a:gd name="T7" fmla="*/ 0 h 434"/>
                  <a:gd name="T8" fmla="*/ 0 w 238"/>
                  <a:gd name="T9" fmla="*/ 97 h 434"/>
                  <a:gd name="T10" fmla="*/ 161 w 238"/>
                  <a:gd name="T11" fmla="*/ 121 h 434"/>
                  <a:gd name="T12" fmla="*/ 208 w 238"/>
                  <a:gd name="T13" fmla="*/ 434 h 434"/>
                  <a:gd name="T14" fmla="*/ 238 w 238"/>
                  <a:gd name="T15" fmla="*/ 426 h 434"/>
                  <a:gd name="T16" fmla="*/ 193 w 238"/>
                  <a:gd name="T17" fmla="*/ 11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434">
                    <a:moveTo>
                      <a:pt x="193" y="111"/>
                    </a:moveTo>
                    <a:lnTo>
                      <a:pt x="29" y="89"/>
                    </a:lnTo>
                    <a:lnTo>
                      <a:pt x="42" y="5"/>
                    </a:lnTo>
                    <a:lnTo>
                      <a:pt x="14" y="0"/>
                    </a:lnTo>
                    <a:lnTo>
                      <a:pt x="0" y="97"/>
                    </a:lnTo>
                    <a:lnTo>
                      <a:pt x="161" y="121"/>
                    </a:lnTo>
                    <a:lnTo>
                      <a:pt x="208" y="434"/>
                    </a:lnTo>
                    <a:lnTo>
                      <a:pt x="238" y="426"/>
                    </a:lnTo>
                    <a:lnTo>
                      <a:pt x="193" y="111"/>
                    </a:ln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91">
                <a:extLst>
                  <a:ext uri="{FF2B5EF4-FFF2-40B4-BE49-F238E27FC236}">
                    <a16:creationId xmlns:a16="http://schemas.microsoft.com/office/drawing/2014/main" id="{419E2DAF-385C-4EE3-B1EE-AD3992F216EC}"/>
                  </a:ext>
                </a:extLst>
              </p:cNvPr>
              <p:cNvSpPr>
                <a:spLocks/>
              </p:cNvSpPr>
              <p:nvPr/>
            </p:nvSpPr>
            <p:spPr bwMode="auto">
              <a:xfrm>
                <a:off x="5759866" y="4321940"/>
                <a:ext cx="541268" cy="987018"/>
              </a:xfrm>
              <a:custGeom>
                <a:avLst/>
                <a:gdLst>
                  <a:gd name="T0" fmla="*/ 193 w 238"/>
                  <a:gd name="T1" fmla="*/ 111 h 434"/>
                  <a:gd name="T2" fmla="*/ 29 w 238"/>
                  <a:gd name="T3" fmla="*/ 89 h 434"/>
                  <a:gd name="T4" fmla="*/ 42 w 238"/>
                  <a:gd name="T5" fmla="*/ 5 h 434"/>
                  <a:gd name="T6" fmla="*/ 14 w 238"/>
                  <a:gd name="T7" fmla="*/ 0 h 434"/>
                  <a:gd name="T8" fmla="*/ 0 w 238"/>
                  <a:gd name="T9" fmla="*/ 97 h 434"/>
                  <a:gd name="T10" fmla="*/ 161 w 238"/>
                  <a:gd name="T11" fmla="*/ 121 h 434"/>
                  <a:gd name="T12" fmla="*/ 208 w 238"/>
                  <a:gd name="T13" fmla="*/ 434 h 434"/>
                  <a:gd name="T14" fmla="*/ 238 w 238"/>
                  <a:gd name="T15" fmla="*/ 426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434">
                    <a:moveTo>
                      <a:pt x="193" y="111"/>
                    </a:moveTo>
                    <a:lnTo>
                      <a:pt x="29" y="89"/>
                    </a:lnTo>
                    <a:lnTo>
                      <a:pt x="42" y="5"/>
                    </a:lnTo>
                    <a:lnTo>
                      <a:pt x="14" y="0"/>
                    </a:lnTo>
                    <a:lnTo>
                      <a:pt x="0" y="97"/>
                    </a:lnTo>
                    <a:lnTo>
                      <a:pt x="161" y="121"/>
                    </a:lnTo>
                    <a:lnTo>
                      <a:pt x="208" y="434"/>
                    </a:lnTo>
                    <a:lnTo>
                      <a:pt x="238" y="4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92">
                <a:extLst>
                  <a:ext uri="{FF2B5EF4-FFF2-40B4-BE49-F238E27FC236}">
                    <a16:creationId xmlns:a16="http://schemas.microsoft.com/office/drawing/2014/main" id="{01C204EE-233F-4D58-A042-A345938C09DE}"/>
                  </a:ext>
                </a:extLst>
              </p:cNvPr>
              <p:cNvSpPr>
                <a:spLocks/>
              </p:cNvSpPr>
              <p:nvPr/>
            </p:nvSpPr>
            <p:spPr bwMode="auto">
              <a:xfrm>
                <a:off x="6464880" y="3908029"/>
                <a:ext cx="90969" cy="138729"/>
              </a:xfrm>
              <a:custGeom>
                <a:avLst/>
                <a:gdLst>
                  <a:gd name="T0" fmla="*/ 19 w 40"/>
                  <a:gd name="T1" fmla="*/ 0 h 61"/>
                  <a:gd name="T2" fmla="*/ 40 w 40"/>
                  <a:gd name="T3" fmla="*/ 54 h 61"/>
                  <a:gd name="T4" fmla="*/ 20 w 40"/>
                  <a:gd name="T5" fmla="*/ 61 h 61"/>
                  <a:gd name="T6" fmla="*/ 1 w 40"/>
                  <a:gd name="T7" fmla="*/ 10 h 61"/>
                  <a:gd name="T8" fmla="*/ 0 w 40"/>
                  <a:gd name="T9" fmla="*/ 7 h 61"/>
                  <a:gd name="T10" fmla="*/ 19 w 40"/>
                  <a:gd name="T11" fmla="*/ 0 h 61"/>
                </a:gdLst>
                <a:ahLst/>
                <a:cxnLst>
                  <a:cxn ang="0">
                    <a:pos x="T0" y="T1"/>
                  </a:cxn>
                  <a:cxn ang="0">
                    <a:pos x="T2" y="T3"/>
                  </a:cxn>
                  <a:cxn ang="0">
                    <a:pos x="T4" y="T5"/>
                  </a:cxn>
                  <a:cxn ang="0">
                    <a:pos x="T6" y="T7"/>
                  </a:cxn>
                  <a:cxn ang="0">
                    <a:pos x="T8" y="T9"/>
                  </a:cxn>
                  <a:cxn ang="0">
                    <a:pos x="T10" y="T11"/>
                  </a:cxn>
                </a:cxnLst>
                <a:rect l="0" t="0" r="r" b="b"/>
                <a:pathLst>
                  <a:path w="40" h="61">
                    <a:moveTo>
                      <a:pt x="19" y="0"/>
                    </a:moveTo>
                    <a:lnTo>
                      <a:pt x="40" y="54"/>
                    </a:lnTo>
                    <a:lnTo>
                      <a:pt x="20" y="61"/>
                    </a:lnTo>
                    <a:lnTo>
                      <a:pt x="1" y="10"/>
                    </a:lnTo>
                    <a:lnTo>
                      <a:pt x="0" y="7"/>
                    </a:lnTo>
                    <a:lnTo>
                      <a:pt x="19"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3">
                <a:extLst>
                  <a:ext uri="{FF2B5EF4-FFF2-40B4-BE49-F238E27FC236}">
                    <a16:creationId xmlns:a16="http://schemas.microsoft.com/office/drawing/2014/main" id="{82457AF9-73AF-47B1-931C-8F9A867C8E8A}"/>
                  </a:ext>
                </a:extLst>
              </p:cNvPr>
              <p:cNvSpPr>
                <a:spLocks/>
              </p:cNvSpPr>
              <p:nvPr/>
            </p:nvSpPr>
            <p:spPr bwMode="auto">
              <a:xfrm>
                <a:off x="5985016" y="3921675"/>
                <a:ext cx="527623" cy="322941"/>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94">
                <a:extLst>
                  <a:ext uri="{FF2B5EF4-FFF2-40B4-BE49-F238E27FC236}">
                    <a16:creationId xmlns:a16="http://schemas.microsoft.com/office/drawing/2014/main" id="{C70063DF-F44E-41A5-9E48-6182FC94CDA7}"/>
                  </a:ext>
                </a:extLst>
              </p:cNvPr>
              <p:cNvSpPr>
                <a:spLocks/>
              </p:cNvSpPr>
              <p:nvPr/>
            </p:nvSpPr>
            <p:spPr bwMode="auto">
              <a:xfrm>
                <a:off x="5746221" y="4353780"/>
                <a:ext cx="1041600" cy="946082"/>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5">
                <a:extLst>
                  <a:ext uri="{FF2B5EF4-FFF2-40B4-BE49-F238E27FC236}">
                    <a16:creationId xmlns:a16="http://schemas.microsoft.com/office/drawing/2014/main" id="{E27328B9-48A6-41CC-A962-8B8FD9CC6E21}"/>
                  </a:ext>
                </a:extLst>
              </p:cNvPr>
              <p:cNvSpPr>
                <a:spLocks/>
              </p:cNvSpPr>
              <p:nvPr/>
            </p:nvSpPr>
            <p:spPr bwMode="auto">
              <a:xfrm>
                <a:off x="5746221" y="4519798"/>
                <a:ext cx="893775" cy="780064"/>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6">
                <a:extLst>
                  <a:ext uri="{FF2B5EF4-FFF2-40B4-BE49-F238E27FC236}">
                    <a16:creationId xmlns:a16="http://schemas.microsoft.com/office/drawing/2014/main" id="{3EBDB0E4-CFB6-4EB6-8761-7918ECF3D884}"/>
                  </a:ext>
                </a:extLst>
              </p:cNvPr>
              <p:cNvSpPr>
                <a:spLocks/>
              </p:cNvSpPr>
              <p:nvPr/>
            </p:nvSpPr>
            <p:spPr bwMode="auto">
              <a:xfrm>
                <a:off x="5593848" y="3548700"/>
                <a:ext cx="691368" cy="1055245"/>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7">
                <a:extLst>
                  <a:ext uri="{FF2B5EF4-FFF2-40B4-BE49-F238E27FC236}">
                    <a16:creationId xmlns:a16="http://schemas.microsoft.com/office/drawing/2014/main" id="{8694D669-5691-4807-B795-389DA7D684F2}"/>
                  </a:ext>
                </a:extLst>
              </p:cNvPr>
              <p:cNvSpPr>
                <a:spLocks/>
              </p:cNvSpPr>
              <p:nvPr/>
            </p:nvSpPr>
            <p:spPr bwMode="auto">
              <a:xfrm>
                <a:off x="5862208" y="4669898"/>
                <a:ext cx="86421" cy="668625"/>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98">
                <a:extLst>
                  <a:ext uri="{FF2B5EF4-FFF2-40B4-BE49-F238E27FC236}">
                    <a16:creationId xmlns:a16="http://schemas.microsoft.com/office/drawing/2014/main" id="{F8FC457D-EA82-4690-A5E8-7A6A5E37932B}"/>
                  </a:ext>
                </a:extLst>
              </p:cNvPr>
              <p:cNvSpPr>
                <a:spLocks/>
              </p:cNvSpPr>
              <p:nvPr/>
            </p:nvSpPr>
            <p:spPr bwMode="auto">
              <a:xfrm>
                <a:off x="5507427" y="4588025"/>
                <a:ext cx="798258" cy="125084"/>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9">
                <a:extLst>
                  <a:ext uri="{FF2B5EF4-FFF2-40B4-BE49-F238E27FC236}">
                    <a16:creationId xmlns:a16="http://schemas.microsoft.com/office/drawing/2014/main" id="{8C6DF1D2-6961-4D5B-A305-5E543DCB6CA4}"/>
                  </a:ext>
                </a:extLst>
              </p:cNvPr>
              <p:cNvSpPr>
                <a:spLocks/>
              </p:cNvSpPr>
              <p:nvPr/>
            </p:nvSpPr>
            <p:spPr bwMode="auto">
              <a:xfrm>
                <a:off x="5587025" y="4588025"/>
                <a:ext cx="718659" cy="125084"/>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00">
                <a:extLst>
                  <a:ext uri="{FF2B5EF4-FFF2-40B4-BE49-F238E27FC236}">
                    <a16:creationId xmlns:a16="http://schemas.microsoft.com/office/drawing/2014/main" id="{3ED4E34C-BAB0-4575-A7BD-E7E70912087D}"/>
                  </a:ext>
                </a:extLst>
              </p:cNvPr>
              <p:cNvSpPr>
                <a:spLocks/>
              </p:cNvSpPr>
              <p:nvPr/>
            </p:nvSpPr>
            <p:spPr bwMode="auto">
              <a:xfrm>
                <a:off x="5612042" y="5202069"/>
                <a:ext cx="589028" cy="200133"/>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8">
                <a:extLst>
                  <a:ext uri="{FF2B5EF4-FFF2-40B4-BE49-F238E27FC236}">
                    <a16:creationId xmlns:a16="http://schemas.microsoft.com/office/drawing/2014/main" id="{6147BACD-1D51-4991-B3AF-B43F5E085BAB}"/>
                  </a:ext>
                </a:extLst>
              </p:cNvPr>
              <p:cNvSpPr>
                <a:spLocks noChangeArrowheads="1"/>
              </p:cNvSpPr>
              <p:nvPr/>
            </p:nvSpPr>
            <p:spPr bwMode="auto">
              <a:xfrm>
                <a:off x="5612042" y="5377186"/>
                <a:ext cx="95518" cy="93244"/>
              </a:xfrm>
              <a:prstGeom prst="ellipse">
                <a:avLst/>
              </a:pr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79">
                <a:extLst>
                  <a:ext uri="{FF2B5EF4-FFF2-40B4-BE49-F238E27FC236}">
                    <a16:creationId xmlns:a16="http://schemas.microsoft.com/office/drawing/2014/main" id="{E2B76793-320E-4A7A-98B8-7553AF799114}"/>
                  </a:ext>
                </a:extLst>
              </p:cNvPr>
              <p:cNvSpPr>
                <a:spLocks noChangeArrowheads="1"/>
              </p:cNvSpPr>
              <p:nvPr/>
            </p:nvSpPr>
            <p:spPr bwMode="auto">
              <a:xfrm>
                <a:off x="6103277" y="5377186"/>
                <a:ext cx="97793" cy="93244"/>
              </a:xfrm>
              <a:prstGeom prst="ellipse">
                <a:avLst/>
              </a:pr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03">
                <a:extLst>
                  <a:ext uri="{FF2B5EF4-FFF2-40B4-BE49-F238E27FC236}">
                    <a16:creationId xmlns:a16="http://schemas.microsoft.com/office/drawing/2014/main" id="{FD2F1ACE-5DF7-4B83-9361-717A504AAA3C}"/>
                  </a:ext>
                </a:extLst>
              </p:cNvPr>
              <p:cNvSpPr>
                <a:spLocks/>
              </p:cNvSpPr>
              <p:nvPr/>
            </p:nvSpPr>
            <p:spPr bwMode="auto">
              <a:xfrm>
                <a:off x="5759866" y="3942142"/>
                <a:ext cx="145551" cy="448025"/>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4">
                <a:extLst>
                  <a:ext uri="{FF2B5EF4-FFF2-40B4-BE49-F238E27FC236}">
                    <a16:creationId xmlns:a16="http://schemas.microsoft.com/office/drawing/2014/main" id="{38DD157A-2252-4373-A0F6-5EFFD4169067}"/>
                  </a:ext>
                </a:extLst>
              </p:cNvPr>
              <p:cNvSpPr>
                <a:spLocks/>
              </p:cNvSpPr>
              <p:nvPr/>
            </p:nvSpPr>
            <p:spPr bwMode="auto">
              <a:xfrm>
                <a:off x="5505152" y="3942142"/>
                <a:ext cx="347959" cy="448025"/>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5">
                <a:extLst>
                  <a:ext uri="{FF2B5EF4-FFF2-40B4-BE49-F238E27FC236}">
                    <a16:creationId xmlns:a16="http://schemas.microsoft.com/office/drawing/2014/main" id="{AF08C5E6-DE1D-49AD-AC68-D37108F57BEB}"/>
                  </a:ext>
                </a:extLst>
              </p:cNvPr>
              <p:cNvSpPr>
                <a:spLocks/>
              </p:cNvSpPr>
              <p:nvPr/>
            </p:nvSpPr>
            <p:spPr bwMode="auto">
              <a:xfrm>
                <a:off x="5730302" y="3942142"/>
                <a:ext cx="122809" cy="448025"/>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6">
                <a:extLst>
                  <a:ext uri="{FF2B5EF4-FFF2-40B4-BE49-F238E27FC236}">
                    <a16:creationId xmlns:a16="http://schemas.microsoft.com/office/drawing/2014/main" id="{8104DBE6-D18E-4F4B-86D7-1714F64E6AF9}"/>
                  </a:ext>
                </a:extLst>
              </p:cNvPr>
              <p:cNvSpPr>
                <a:spLocks/>
              </p:cNvSpPr>
              <p:nvPr/>
            </p:nvSpPr>
            <p:spPr bwMode="auto">
              <a:xfrm>
                <a:off x="5600670" y="4137726"/>
                <a:ext cx="68227" cy="532171"/>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08">
                <a:extLst>
                  <a:ext uri="{FF2B5EF4-FFF2-40B4-BE49-F238E27FC236}">
                    <a16:creationId xmlns:a16="http://schemas.microsoft.com/office/drawing/2014/main" id="{60CF48FE-F9FC-49EA-B8EC-21AA72A5AFB2}"/>
                  </a:ext>
                </a:extLst>
              </p:cNvPr>
              <p:cNvSpPr>
                <a:spLocks/>
              </p:cNvSpPr>
              <p:nvPr/>
            </p:nvSpPr>
            <p:spPr bwMode="auto">
              <a:xfrm>
                <a:off x="6642270" y="5283941"/>
                <a:ext cx="388895" cy="120535"/>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9">
                <a:extLst>
                  <a:ext uri="{FF2B5EF4-FFF2-40B4-BE49-F238E27FC236}">
                    <a16:creationId xmlns:a16="http://schemas.microsoft.com/office/drawing/2014/main" id="{615D125C-9791-4D16-AF11-8B789E3BFF43}"/>
                  </a:ext>
                </a:extLst>
              </p:cNvPr>
              <p:cNvSpPr>
                <a:spLocks/>
              </p:cNvSpPr>
              <p:nvPr/>
            </p:nvSpPr>
            <p:spPr bwMode="auto">
              <a:xfrm>
                <a:off x="5789432" y="3535055"/>
                <a:ext cx="570834" cy="709562"/>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10">
                <a:extLst>
                  <a:ext uri="{FF2B5EF4-FFF2-40B4-BE49-F238E27FC236}">
                    <a16:creationId xmlns:a16="http://schemas.microsoft.com/office/drawing/2014/main" id="{C2155CEB-E080-420C-BC40-32190ADB92DA}"/>
                  </a:ext>
                </a:extLst>
              </p:cNvPr>
              <p:cNvSpPr>
                <a:spLocks/>
              </p:cNvSpPr>
              <p:nvPr/>
            </p:nvSpPr>
            <p:spPr bwMode="auto">
              <a:xfrm>
                <a:off x="6560397" y="3685154"/>
                <a:ext cx="293377" cy="386620"/>
              </a:xfrm>
              <a:custGeom>
                <a:avLst/>
                <a:gdLst>
                  <a:gd name="T0" fmla="*/ 129 w 129"/>
                  <a:gd name="T1" fmla="*/ 11 h 170"/>
                  <a:gd name="T2" fmla="*/ 12 w 129"/>
                  <a:gd name="T3" fmla="*/ 170 h 170"/>
                  <a:gd name="T4" fmla="*/ 0 w 129"/>
                  <a:gd name="T5" fmla="*/ 168 h 170"/>
                  <a:gd name="T6" fmla="*/ 123 w 129"/>
                  <a:gd name="T7" fmla="*/ 0 h 170"/>
                  <a:gd name="T8" fmla="*/ 129 w 129"/>
                  <a:gd name="T9" fmla="*/ 11 h 170"/>
                </a:gdLst>
                <a:ahLst/>
                <a:cxnLst>
                  <a:cxn ang="0">
                    <a:pos x="T0" y="T1"/>
                  </a:cxn>
                  <a:cxn ang="0">
                    <a:pos x="T2" y="T3"/>
                  </a:cxn>
                  <a:cxn ang="0">
                    <a:pos x="T4" y="T5"/>
                  </a:cxn>
                  <a:cxn ang="0">
                    <a:pos x="T6" y="T7"/>
                  </a:cxn>
                  <a:cxn ang="0">
                    <a:pos x="T8" y="T9"/>
                  </a:cxn>
                </a:cxnLst>
                <a:rect l="0" t="0" r="r" b="b"/>
                <a:pathLst>
                  <a:path w="129" h="170">
                    <a:moveTo>
                      <a:pt x="129" y="11"/>
                    </a:moveTo>
                    <a:lnTo>
                      <a:pt x="12" y="170"/>
                    </a:lnTo>
                    <a:lnTo>
                      <a:pt x="0" y="168"/>
                    </a:lnTo>
                    <a:lnTo>
                      <a:pt x="123" y="0"/>
                    </a:lnTo>
                    <a:lnTo>
                      <a:pt x="129" y="1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11">
                <a:extLst>
                  <a:ext uri="{FF2B5EF4-FFF2-40B4-BE49-F238E27FC236}">
                    <a16:creationId xmlns:a16="http://schemas.microsoft.com/office/drawing/2014/main" id="{BABB6088-73FD-4F31-BE79-E8B3841F63D1}"/>
                  </a:ext>
                </a:extLst>
              </p:cNvPr>
              <p:cNvSpPr>
                <a:spLocks/>
              </p:cNvSpPr>
              <p:nvPr/>
            </p:nvSpPr>
            <p:spPr bwMode="auto">
              <a:xfrm>
                <a:off x="5939532" y="3553249"/>
                <a:ext cx="368426" cy="507155"/>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12">
                <a:extLst>
                  <a:ext uri="{FF2B5EF4-FFF2-40B4-BE49-F238E27FC236}">
                    <a16:creationId xmlns:a16="http://schemas.microsoft.com/office/drawing/2014/main" id="{B82832CC-C873-46CC-A1A7-F657D893DC8C}"/>
                  </a:ext>
                </a:extLst>
              </p:cNvPr>
              <p:cNvSpPr>
                <a:spLocks/>
              </p:cNvSpPr>
              <p:nvPr/>
            </p:nvSpPr>
            <p:spPr bwMode="auto">
              <a:xfrm>
                <a:off x="6746885" y="3998999"/>
                <a:ext cx="220602" cy="170568"/>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3">
                <a:extLst>
                  <a:ext uri="{FF2B5EF4-FFF2-40B4-BE49-F238E27FC236}">
                    <a16:creationId xmlns:a16="http://schemas.microsoft.com/office/drawing/2014/main" id="{CB7795F8-373C-469E-96DF-A0C5B5CE49D0}"/>
                  </a:ext>
                </a:extLst>
              </p:cNvPr>
              <p:cNvSpPr>
                <a:spLocks/>
              </p:cNvSpPr>
              <p:nvPr/>
            </p:nvSpPr>
            <p:spPr bwMode="auto">
              <a:xfrm>
                <a:off x="6624076" y="4069499"/>
                <a:ext cx="152375" cy="109163"/>
              </a:xfrm>
              <a:custGeom>
                <a:avLst/>
                <a:gdLst>
                  <a:gd name="T0" fmla="*/ 55 w 67"/>
                  <a:gd name="T1" fmla="*/ 0 h 48"/>
                  <a:gd name="T2" fmla="*/ 0 w 67"/>
                  <a:gd name="T3" fmla="*/ 4 h 48"/>
                  <a:gd name="T4" fmla="*/ 3 w 67"/>
                  <a:gd name="T5" fmla="*/ 48 h 48"/>
                  <a:gd name="T6" fmla="*/ 67 w 67"/>
                  <a:gd name="T7" fmla="*/ 44 h 48"/>
                  <a:gd name="T8" fmla="*/ 55 w 67"/>
                  <a:gd name="T9" fmla="*/ 0 h 48"/>
                </a:gdLst>
                <a:ahLst/>
                <a:cxnLst>
                  <a:cxn ang="0">
                    <a:pos x="T0" y="T1"/>
                  </a:cxn>
                  <a:cxn ang="0">
                    <a:pos x="T2" y="T3"/>
                  </a:cxn>
                  <a:cxn ang="0">
                    <a:pos x="T4" y="T5"/>
                  </a:cxn>
                  <a:cxn ang="0">
                    <a:pos x="T6" y="T7"/>
                  </a:cxn>
                  <a:cxn ang="0">
                    <a:pos x="T8" y="T9"/>
                  </a:cxn>
                </a:cxnLst>
                <a:rect l="0" t="0" r="r" b="b"/>
                <a:pathLst>
                  <a:path w="67" h="48">
                    <a:moveTo>
                      <a:pt x="55" y="0"/>
                    </a:moveTo>
                    <a:lnTo>
                      <a:pt x="0" y="4"/>
                    </a:lnTo>
                    <a:lnTo>
                      <a:pt x="3" y="48"/>
                    </a:lnTo>
                    <a:lnTo>
                      <a:pt x="67" y="44"/>
                    </a:lnTo>
                    <a:lnTo>
                      <a:pt x="55" y="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14">
                <a:extLst>
                  <a:ext uri="{FF2B5EF4-FFF2-40B4-BE49-F238E27FC236}">
                    <a16:creationId xmlns:a16="http://schemas.microsoft.com/office/drawing/2014/main" id="{90534010-D8E5-4199-8786-D536135DC547}"/>
                  </a:ext>
                </a:extLst>
              </p:cNvPr>
              <p:cNvSpPr>
                <a:spLocks/>
              </p:cNvSpPr>
              <p:nvPr/>
            </p:nvSpPr>
            <p:spPr bwMode="auto">
              <a:xfrm>
                <a:off x="6624076" y="4069499"/>
                <a:ext cx="152375" cy="109163"/>
              </a:xfrm>
              <a:custGeom>
                <a:avLst/>
                <a:gdLst>
                  <a:gd name="T0" fmla="*/ 55 w 67"/>
                  <a:gd name="T1" fmla="*/ 0 h 48"/>
                  <a:gd name="T2" fmla="*/ 0 w 67"/>
                  <a:gd name="T3" fmla="*/ 4 h 48"/>
                  <a:gd name="T4" fmla="*/ 3 w 67"/>
                  <a:gd name="T5" fmla="*/ 48 h 48"/>
                  <a:gd name="T6" fmla="*/ 67 w 67"/>
                  <a:gd name="T7" fmla="*/ 44 h 48"/>
                </a:gdLst>
                <a:ahLst/>
                <a:cxnLst>
                  <a:cxn ang="0">
                    <a:pos x="T0" y="T1"/>
                  </a:cxn>
                  <a:cxn ang="0">
                    <a:pos x="T2" y="T3"/>
                  </a:cxn>
                  <a:cxn ang="0">
                    <a:pos x="T4" y="T5"/>
                  </a:cxn>
                  <a:cxn ang="0">
                    <a:pos x="T6" y="T7"/>
                  </a:cxn>
                </a:cxnLst>
                <a:rect l="0" t="0" r="r" b="b"/>
                <a:pathLst>
                  <a:path w="67" h="48">
                    <a:moveTo>
                      <a:pt x="55" y="0"/>
                    </a:moveTo>
                    <a:lnTo>
                      <a:pt x="0" y="4"/>
                    </a:lnTo>
                    <a:lnTo>
                      <a:pt x="3" y="48"/>
                    </a:lnTo>
                    <a:lnTo>
                      <a:pt x="6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15">
                <a:extLst>
                  <a:ext uri="{FF2B5EF4-FFF2-40B4-BE49-F238E27FC236}">
                    <a16:creationId xmlns:a16="http://schemas.microsoft.com/office/drawing/2014/main" id="{039A879A-110C-4984-B85D-38059BDD25A0}"/>
                  </a:ext>
                </a:extLst>
              </p:cNvPr>
              <p:cNvSpPr>
                <a:spLocks/>
              </p:cNvSpPr>
              <p:nvPr/>
            </p:nvSpPr>
            <p:spPr bwMode="auto">
              <a:xfrm>
                <a:off x="6680933" y="4055854"/>
                <a:ext cx="52308" cy="127357"/>
              </a:xfrm>
              <a:custGeom>
                <a:avLst/>
                <a:gdLst>
                  <a:gd name="T0" fmla="*/ 19 w 23"/>
                  <a:gd name="T1" fmla="*/ 0 h 56"/>
                  <a:gd name="T2" fmla="*/ 23 w 23"/>
                  <a:gd name="T3" fmla="*/ 55 h 56"/>
                  <a:gd name="T4" fmla="*/ 5 w 23"/>
                  <a:gd name="T5" fmla="*/ 56 h 56"/>
                  <a:gd name="T6" fmla="*/ 3 w 23"/>
                  <a:gd name="T7" fmla="*/ 56 h 56"/>
                  <a:gd name="T8" fmla="*/ 0 w 23"/>
                  <a:gd name="T9" fmla="*/ 4 h 56"/>
                  <a:gd name="T10" fmla="*/ 0 w 23"/>
                  <a:gd name="T11" fmla="*/ 1 h 56"/>
                  <a:gd name="T12" fmla="*/ 19 w 23"/>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3" h="56">
                    <a:moveTo>
                      <a:pt x="19" y="0"/>
                    </a:moveTo>
                    <a:lnTo>
                      <a:pt x="23" y="55"/>
                    </a:lnTo>
                    <a:lnTo>
                      <a:pt x="5" y="56"/>
                    </a:lnTo>
                    <a:lnTo>
                      <a:pt x="3" y="56"/>
                    </a:lnTo>
                    <a:lnTo>
                      <a:pt x="0" y="4"/>
                    </a:lnTo>
                    <a:lnTo>
                      <a:pt x="0" y="1"/>
                    </a:lnTo>
                    <a:lnTo>
                      <a:pt x="19"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16">
                <a:extLst>
                  <a:ext uri="{FF2B5EF4-FFF2-40B4-BE49-F238E27FC236}">
                    <a16:creationId xmlns:a16="http://schemas.microsoft.com/office/drawing/2014/main" id="{51E7A2AE-2575-4D6E-AD3E-0B6568A2F955}"/>
                  </a:ext>
                </a:extLst>
              </p:cNvPr>
              <p:cNvSpPr>
                <a:spLocks/>
              </p:cNvSpPr>
              <p:nvPr/>
            </p:nvSpPr>
            <p:spPr bwMode="auto">
              <a:xfrm>
                <a:off x="6160132" y="4053580"/>
                <a:ext cx="532171" cy="186487"/>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7">
                <a:extLst>
                  <a:ext uri="{FF2B5EF4-FFF2-40B4-BE49-F238E27FC236}">
                    <a16:creationId xmlns:a16="http://schemas.microsoft.com/office/drawing/2014/main" id="{14DB1106-43AA-4056-BAEE-BAF41BC45AAD}"/>
                  </a:ext>
                </a:extLst>
              </p:cNvPr>
              <p:cNvSpPr>
                <a:spLocks/>
              </p:cNvSpPr>
              <p:nvPr/>
            </p:nvSpPr>
            <p:spPr bwMode="auto">
              <a:xfrm>
                <a:off x="6292038" y="4053580"/>
                <a:ext cx="388895" cy="6823"/>
              </a:xfrm>
              <a:custGeom>
                <a:avLst/>
                <a:gdLst>
                  <a:gd name="T0" fmla="*/ 171 w 171"/>
                  <a:gd name="T1" fmla="*/ 3 h 3"/>
                  <a:gd name="T2" fmla="*/ 168 w 171"/>
                  <a:gd name="T3" fmla="*/ 3 h 3"/>
                  <a:gd name="T4" fmla="*/ 7 w 171"/>
                  <a:gd name="T5" fmla="*/ 2 h 3"/>
                  <a:gd name="T6" fmla="*/ 2 w 171"/>
                  <a:gd name="T7" fmla="*/ 3 h 3"/>
                  <a:gd name="T8" fmla="*/ 0 w 171"/>
                  <a:gd name="T9" fmla="*/ 0 h 3"/>
                  <a:gd name="T10" fmla="*/ 5 w 171"/>
                  <a:gd name="T11" fmla="*/ 0 h 3"/>
                  <a:gd name="T12" fmla="*/ 171 w 171"/>
                  <a:gd name="T13" fmla="*/ 1 h 3"/>
                  <a:gd name="T14" fmla="*/ 171 w 17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3">
                    <a:moveTo>
                      <a:pt x="171" y="3"/>
                    </a:moveTo>
                    <a:lnTo>
                      <a:pt x="168" y="3"/>
                    </a:lnTo>
                    <a:lnTo>
                      <a:pt x="7" y="2"/>
                    </a:lnTo>
                    <a:lnTo>
                      <a:pt x="2" y="3"/>
                    </a:lnTo>
                    <a:lnTo>
                      <a:pt x="0" y="0"/>
                    </a:lnTo>
                    <a:lnTo>
                      <a:pt x="5" y="0"/>
                    </a:lnTo>
                    <a:lnTo>
                      <a:pt x="171" y="1"/>
                    </a:lnTo>
                    <a:lnTo>
                      <a:pt x="171" y="3"/>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18">
                <a:extLst>
                  <a:ext uri="{FF2B5EF4-FFF2-40B4-BE49-F238E27FC236}">
                    <a16:creationId xmlns:a16="http://schemas.microsoft.com/office/drawing/2014/main" id="{BD5DE2D4-4C35-4A35-8CD6-6DB60DD814A3}"/>
                  </a:ext>
                </a:extLst>
              </p:cNvPr>
              <p:cNvSpPr>
                <a:spLocks/>
              </p:cNvSpPr>
              <p:nvPr/>
            </p:nvSpPr>
            <p:spPr bwMode="auto">
              <a:xfrm>
                <a:off x="5848562" y="3767027"/>
                <a:ext cx="843742" cy="468493"/>
              </a:xfrm>
              <a:custGeom>
                <a:avLst/>
                <a:gdLst>
                  <a:gd name="T0" fmla="*/ 0 w 339"/>
                  <a:gd name="T1" fmla="*/ 0 h 189"/>
                  <a:gd name="T2" fmla="*/ 145 w 339"/>
                  <a:gd name="T3" fmla="*/ 170 h 189"/>
                  <a:gd name="T4" fmla="*/ 151 w 339"/>
                  <a:gd name="T5" fmla="*/ 174 h 189"/>
                  <a:gd name="T6" fmla="*/ 174 w 339"/>
                  <a:gd name="T7" fmla="*/ 179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70"/>
                    </a:cubicBezTo>
                    <a:cubicBezTo>
                      <a:pt x="147" y="171"/>
                      <a:pt x="149" y="173"/>
                      <a:pt x="151" y="174"/>
                    </a:cubicBezTo>
                    <a:cubicBezTo>
                      <a:pt x="158" y="178"/>
                      <a:pt x="166" y="179"/>
                      <a:pt x="174" y="179"/>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4"/>
                      <a:pt x="144" y="182"/>
                      <a:pt x="143" y="181"/>
                    </a:cubicBezTo>
                    <a:cubicBezTo>
                      <a:pt x="116" y="160"/>
                      <a:pt x="93" y="128"/>
                      <a:pt x="70" y="103"/>
                    </a:cubicBezTo>
                    <a:cubicBezTo>
                      <a:pt x="47" y="77"/>
                      <a:pt x="23" y="26"/>
                      <a:pt x="0" y="0"/>
                    </a:cubicBez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84">
              <a:extLst>
                <a:ext uri="{FF2B5EF4-FFF2-40B4-BE49-F238E27FC236}">
                  <a16:creationId xmlns:a16="http://schemas.microsoft.com/office/drawing/2014/main" id="{FE83F698-3614-4D51-A9E8-083DC77E7304}"/>
                </a:ext>
              </a:extLst>
            </p:cNvPr>
            <p:cNvSpPr>
              <a:spLocks/>
            </p:cNvSpPr>
            <p:nvPr/>
          </p:nvSpPr>
          <p:spPr bwMode="auto">
            <a:xfrm>
              <a:off x="6968877" y="5308701"/>
              <a:ext cx="591301" cy="154648"/>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5801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77778E-7 -4.32099E-6 L 0.10729 0.26081 " pathEditMode="relative" rAng="0" ptsTypes="AA">
                                      <p:cBhvr>
                                        <p:cTn id="20" dur="750" fill="hold"/>
                                        <p:tgtEl>
                                          <p:spTgt spid="70"/>
                                        </p:tgtEl>
                                        <p:attrNameLst>
                                          <p:attrName>ppt_x</p:attrName>
                                          <p:attrName>ppt_y</p:attrName>
                                        </p:attrNameLst>
                                      </p:cBhvr>
                                      <p:rCtr x="5365" y="13025"/>
                                    </p:animMotion>
                                  </p:childTnLst>
                                </p:cTn>
                              </p:par>
                              <p:par>
                                <p:cTn id="21" presetID="42" presetClass="path" presetSubtype="0" accel="50000" decel="50000" fill="hold" nodeType="withEffect">
                                  <p:stCondLst>
                                    <p:cond delay="0"/>
                                  </p:stCondLst>
                                  <p:childTnLst>
                                    <p:animMotion origin="layout" path="M 2.77778E-6 -4.32099E-6 L 0.10416 0.25988 " pathEditMode="relative" rAng="0" ptsTypes="AA">
                                      <p:cBhvr>
                                        <p:cTn id="22" dur="750" fill="hold"/>
                                        <p:tgtEl>
                                          <p:spTgt spid="71"/>
                                        </p:tgtEl>
                                        <p:attrNameLst>
                                          <p:attrName>ppt_x</p:attrName>
                                          <p:attrName>ppt_y</p:attrName>
                                        </p:attrNameLst>
                                      </p:cBhvr>
                                      <p:rCtr x="5208" y="12994"/>
                                    </p:animMotion>
                                  </p:childTnLst>
                                </p:cTn>
                              </p:par>
                              <p:par>
                                <p:cTn id="23" presetID="42" presetClass="path" presetSubtype="0" accel="50000" decel="50000" fill="hold" nodeType="withEffect">
                                  <p:stCondLst>
                                    <p:cond delay="0"/>
                                  </p:stCondLst>
                                  <p:childTnLst>
                                    <p:animMotion origin="layout" path="M 4.16667E-6 2.46914E-7 L 0.0934 0.26111 " pathEditMode="relative" rAng="0" ptsTypes="AA">
                                      <p:cBhvr>
                                        <p:cTn id="24" dur="750" fill="hold"/>
                                        <p:tgtEl>
                                          <p:spTgt spid="72"/>
                                        </p:tgtEl>
                                        <p:attrNameLst>
                                          <p:attrName>ppt_x</p:attrName>
                                          <p:attrName>ppt_y</p:attrName>
                                        </p:attrNameLst>
                                      </p:cBhvr>
                                      <p:rCtr x="4670" y="1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43FA-9FB7-4D58-9E82-2880061B6B6F}"/>
              </a:ext>
            </a:extLst>
          </p:cNvPr>
          <p:cNvSpPr>
            <a:spLocks noGrp="1"/>
          </p:cNvSpPr>
          <p:nvPr>
            <p:ph type="title"/>
          </p:nvPr>
        </p:nvSpPr>
        <p:spPr/>
        <p:txBody>
          <a:bodyPr/>
          <a:lstStyle/>
          <a:p>
            <a:r>
              <a:rPr lang="en-US" dirty="0"/>
              <a:t>Trial / Demo</a:t>
            </a:r>
          </a:p>
        </p:txBody>
      </p:sp>
      <p:sp>
        <p:nvSpPr>
          <p:cNvPr id="4" name="Rectangle 165">
            <a:extLst>
              <a:ext uri="{FF2B5EF4-FFF2-40B4-BE49-F238E27FC236}">
                <a16:creationId xmlns:a16="http://schemas.microsoft.com/office/drawing/2014/main" id="{2EF7B120-6262-4FED-9E26-559F556CA7ED}"/>
              </a:ext>
            </a:extLst>
          </p:cNvPr>
          <p:cNvSpPr>
            <a:spLocks noChangeArrowheads="1"/>
          </p:cNvSpPr>
          <p:nvPr/>
        </p:nvSpPr>
        <p:spPr bwMode="auto">
          <a:xfrm flipV="1">
            <a:off x="3160759" y="2537329"/>
            <a:ext cx="321628" cy="45719"/>
          </a:xfrm>
          <a:prstGeom prst="rect">
            <a:avLst/>
          </a:prstGeom>
          <a:solidFill>
            <a:schemeClr val="accent6">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137">
            <a:extLst>
              <a:ext uri="{FF2B5EF4-FFF2-40B4-BE49-F238E27FC236}">
                <a16:creationId xmlns:a16="http://schemas.microsoft.com/office/drawing/2014/main" id="{E44E16BD-A096-4B05-B512-5AFA3A49E23A}"/>
              </a:ext>
            </a:extLst>
          </p:cNvPr>
          <p:cNvSpPr>
            <a:spLocks noChangeArrowheads="1"/>
          </p:cNvSpPr>
          <p:nvPr/>
        </p:nvSpPr>
        <p:spPr bwMode="auto">
          <a:xfrm>
            <a:off x="3791025" y="1610788"/>
            <a:ext cx="4451447" cy="263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63">
            <a:extLst>
              <a:ext uri="{FF2B5EF4-FFF2-40B4-BE49-F238E27FC236}">
                <a16:creationId xmlns:a16="http://schemas.microsoft.com/office/drawing/2014/main" id="{96EA74D7-4FB0-4515-B345-EF9D01946C4E}"/>
              </a:ext>
            </a:extLst>
          </p:cNvPr>
          <p:cNvSpPr>
            <a:spLocks/>
          </p:cNvSpPr>
          <p:nvPr/>
        </p:nvSpPr>
        <p:spPr bwMode="auto">
          <a:xfrm>
            <a:off x="3043177" y="2138496"/>
            <a:ext cx="115706" cy="1732243"/>
          </a:xfrm>
          <a:custGeom>
            <a:avLst/>
            <a:gdLst>
              <a:gd name="T0" fmla="*/ 0 w 49"/>
              <a:gd name="T1" fmla="*/ 7 h 719"/>
              <a:gd name="T2" fmla="*/ 42 w 49"/>
              <a:gd name="T3" fmla="*/ 7 h 719"/>
              <a:gd name="T4" fmla="*/ 42 w 49"/>
              <a:gd name="T5" fmla="*/ 712 h 719"/>
              <a:gd name="T6" fmla="*/ 0 w 49"/>
              <a:gd name="T7" fmla="*/ 712 h 719"/>
              <a:gd name="T8" fmla="*/ 0 w 49"/>
              <a:gd name="T9" fmla="*/ 719 h 719"/>
              <a:gd name="T10" fmla="*/ 49 w 49"/>
              <a:gd name="T11" fmla="*/ 719 h 719"/>
              <a:gd name="T12" fmla="*/ 49 w 49"/>
              <a:gd name="T13" fmla="*/ 0 h 719"/>
              <a:gd name="T14" fmla="*/ 0 w 49"/>
              <a:gd name="T15" fmla="*/ 0 h 719"/>
              <a:gd name="T16" fmla="*/ 0 w 49"/>
              <a:gd name="T17" fmla="*/ 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19">
                <a:moveTo>
                  <a:pt x="0" y="7"/>
                </a:moveTo>
                <a:lnTo>
                  <a:pt x="42" y="7"/>
                </a:lnTo>
                <a:lnTo>
                  <a:pt x="42" y="712"/>
                </a:lnTo>
                <a:lnTo>
                  <a:pt x="0" y="712"/>
                </a:lnTo>
                <a:lnTo>
                  <a:pt x="0" y="719"/>
                </a:lnTo>
                <a:lnTo>
                  <a:pt x="49" y="719"/>
                </a:lnTo>
                <a:lnTo>
                  <a:pt x="49" y="0"/>
                </a:lnTo>
                <a:lnTo>
                  <a:pt x="0" y="0"/>
                </a:lnTo>
                <a:lnTo>
                  <a:pt x="0" y="7"/>
                </a:lnTo>
                <a:close/>
              </a:path>
            </a:pathLst>
          </a:custGeom>
          <a:solidFill>
            <a:schemeClr val="accent6">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180">
            <a:extLst>
              <a:ext uri="{FF2B5EF4-FFF2-40B4-BE49-F238E27FC236}">
                <a16:creationId xmlns:a16="http://schemas.microsoft.com/office/drawing/2014/main" id="{307AA3FD-67A8-430A-AA0E-D90DC988715A}"/>
              </a:ext>
            </a:extLst>
          </p:cNvPr>
          <p:cNvSpPr>
            <a:spLocks noChangeArrowheads="1"/>
          </p:cNvSpPr>
          <p:nvPr/>
        </p:nvSpPr>
        <p:spPr bwMode="auto">
          <a:xfrm>
            <a:off x="6919828" y="2788049"/>
            <a:ext cx="412081" cy="45719"/>
          </a:xfrm>
          <a:prstGeom prst="rect">
            <a:avLst/>
          </a:prstGeom>
          <a:solidFill>
            <a:schemeClr val="accent6">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A78519FB-ADC9-4C4A-AA9B-3A1A9E99BA55}"/>
              </a:ext>
            </a:extLst>
          </p:cNvPr>
          <p:cNvGrpSpPr/>
          <p:nvPr/>
        </p:nvGrpSpPr>
        <p:grpSpPr>
          <a:xfrm>
            <a:off x="1998866" y="1292832"/>
            <a:ext cx="937047" cy="1219872"/>
            <a:chOff x="998609" y="1287462"/>
            <a:chExt cx="1581410" cy="2017781"/>
          </a:xfrm>
        </p:grpSpPr>
        <p:sp>
          <p:nvSpPr>
            <p:cNvPr id="9" name="Freeform 159">
              <a:extLst>
                <a:ext uri="{FF2B5EF4-FFF2-40B4-BE49-F238E27FC236}">
                  <a16:creationId xmlns:a16="http://schemas.microsoft.com/office/drawing/2014/main" id="{F8C2066A-4023-4D63-8F15-C7230CC36C2F}"/>
                </a:ext>
              </a:extLst>
            </p:cNvPr>
            <p:cNvSpPr>
              <a:spLocks/>
            </p:cNvSpPr>
            <p:nvPr/>
          </p:nvSpPr>
          <p:spPr bwMode="auto">
            <a:xfrm>
              <a:off x="998609" y="1549283"/>
              <a:ext cx="1581410" cy="1755960"/>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60">
              <a:extLst>
                <a:ext uri="{FF2B5EF4-FFF2-40B4-BE49-F238E27FC236}">
                  <a16:creationId xmlns:a16="http://schemas.microsoft.com/office/drawing/2014/main" id="{9901975A-C511-49BB-B748-8D291B37F472}"/>
                </a:ext>
              </a:extLst>
            </p:cNvPr>
            <p:cNvSpPr>
              <a:spLocks/>
            </p:cNvSpPr>
            <p:nvPr/>
          </p:nvSpPr>
          <p:spPr bwMode="auto">
            <a:xfrm>
              <a:off x="1403561" y="2526756"/>
              <a:ext cx="722632" cy="77848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18">
              <a:extLst>
                <a:ext uri="{FF2B5EF4-FFF2-40B4-BE49-F238E27FC236}">
                  <a16:creationId xmlns:a16="http://schemas.microsoft.com/office/drawing/2014/main" id="{EEDEA97B-4A7B-4AFA-A43D-293C8E7BC2CC}"/>
                </a:ext>
              </a:extLst>
            </p:cNvPr>
            <p:cNvSpPr>
              <a:spLocks/>
            </p:cNvSpPr>
            <p:nvPr/>
          </p:nvSpPr>
          <p:spPr bwMode="auto">
            <a:xfrm>
              <a:off x="2049392" y="2484864"/>
              <a:ext cx="275788" cy="701687"/>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9">
              <a:extLst>
                <a:ext uri="{FF2B5EF4-FFF2-40B4-BE49-F238E27FC236}">
                  <a16:creationId xmlns:a16="http://schemas.microsoft.com/office/drawing/2014/main" id="{CB65FC33-98BB-481F-A0F7-ABC98A8AA670}"/>
                </a:ext>
              </a:extLst>
            </p:cNvPr>
            <p:cNvSpPr>
              <a:spLocks/>
            </p:cNvSpPr>
            <p:nvPr/>
          </p:nvSpPr>
          <p:spPr bwMode="auto">
            <a:xfrm>
              <a:off x="1235995" y="2160205"/>
              <a:ext cx="1068237" cy="499210"/>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20">
              <a:extLst>
                <a:ext uri="{FF2B5EF4-FFF2-40B4-BE49-F238E27FC236}">
                  <a16:creationId xmlns:a16="http://schemas.microsoft.com/office/drawing/2014/main" id="{A02CF040-29FF-416D-90FF-69067D941B31}"/>
                </a:ext>
              </a:extLst>
            </p:cNvPr>
            <p:cNvSpPr>
              <a:spLocks/>
            </p:cNvSpPr>
            <p:nvPr/>
          </p:nvSpPr>
          <p:spPr bwMode="auto">
            <a:xfrm>
              <a:off x="1235995" y="2160205"/>
              <a:ext cx="1068237" cy="506192"/>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21">
              <a:extLst>
                <a:ext uri="{FF2B5EF4-FFF2-40B4-BE49-F238E27FC236}">
                  <a16:creationId xmlns:a16="http://schemas.microsoft.com/office/drawing/2014/main" id="{2F9E23ED-A6AE-452B-AE71-74A72DFB1F0F}"/>
                </a:ext>
              </a:extLst>
            </p:cNvPr>
            <p:cNvSpPr>
              <a:spLocks/>
            </p:cNvSpPr>
            <p:nvPr/>
          </p:nvSpPr>
          <p:spPr bwMode="auto">
            <a:xfrm>
              <a:off x="1410543" y="1287462"/>
              <a:ext cx="771505" cy="785470"/>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22">
              <a:extLst>
                <a:ext uri="{FF2B5EF4-FFF2-40B4-BE49-F238E27FC236}">
                  <a16:creationId xmlns:a16="http://schemas.microsoft.com/office/drawing/2014/main" id="{B271B750-BCC7-40F2-BE70-55A244206E1C}"/>
                </a:ext>
              </a:extLst>
            </p:cNvPr>
            <p:cNvSpPr>
              <a:spLocks/>
            </p:cNvSpPr>
            <p:nvPr/>
          </p:nvSpPr>
          <p:spPr bwMode="auto">
            <a:xfrm>
              <a:off x="1539711" y="1950746"/>
              <a:ext cx="471283" cy="443355"/>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23">
              <a:extLst>
                <a:ext uri="{FF2B5EF4-FFF2-40B4-BE49-F238E27FC236}">
                  <a16:creationId xmlns:a16="http://schemas.microsoft.com/office/drawing/2014/main" id="{038F1B3D-4B36-42B9-A075-5A7CBBF59C18}"/>
                </a:ext>
              </a:extLst>
            </p:cNvPr>
            <p:cNvSpPr>
              <a:spLocks/>
            </p:cNvSpPr>
            <p:nvPr/>
          </p:nvSpPr>
          <p:spPr bwMode="auto">
            <a:xfrm>
              <a:off x="1620002" y="1950746"/>
              <a:ext cx="338625" cy="216441"/>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24">
              <a:extLst>
                <a:ext uri="{FF2B5EF4-FFF2-40B4-BE49-F238E27FC236}">
                  <a16:creationId xmlns:a16="http://schemas.microsoft.com/office/drawing/2014/main" id="{DE10C94F-D4B3-4104-B2A4-17780814C56D}"/>
                </a:ext>
              </a:extLst>
            </p:cNvPr>
            <p:cNvSpPr>
              <a:spLocks/>
            </p:cNvSpPr>
            <p:nvPr/>
          </p:nvSpPr>
          <p:spPr bwMode="auto">
            <a:xfrm>
              <a:off x="1553674" y="1500411"/>
              <a:ext cx="555065" cy="61441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25">
              <a:extLst>
                <a:ext uri="{FF2B5EF4-FFF2-40B4-BE49-F238E27FC236}">
                  <a16:creationId xmlns:a16="http://schemas.microsoft.com/office/drawing/2014/main" id="{6A192DB3-F815-4D8C-8B66-3AEE34153C34}"/>
                </a:ext>
              </a:extLst>
            </p:cNvPr>
            <p:cNvSpPr>
              <a:spLocks/>
            </p:cNvSpPr>
            <p:nvPr/>
          </p:nvSpPr>
          <p:spPr bwMode="auto">
            <a:xfrm>
              <a:off x="1784079" y="1660995"/>
              <a:ext cx="317679" cy="432880"/>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26">
              <a:extLst>
                <a:ext uri="{FF2B5EF4-FFF2-40B4-BE49-F238E27FC236}">
                  <a16:creationId xmlns:a16="http://schemas.microsoft.com/office/drawing/2014/main" id="{131C7EDD-96E5-4ED8-99B3-35C13D86235D}"/>
                </a:ext>
              </a:extLst>
            </p:cNvPr>
            <p:cNvSpPr>
              <a:spLocks/>
            </p:cNvSpPr>
            <p:nvPr/>
          </p:nvSpPr>
          <p:spPr bwMode="auto">
            <a:xfrm>
              <a:off x="1745676" y="1929801"/>
              <a:ext cx="202476" cy="94257"/>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7">
              <a:extLst>
                <a:ext uri="{FF2B5EF4-FFF2-40B4-BE49-F238E27FC236}">
                  <a16:creationId xmlns:a16="http://schemas.microsoft.com/office/drawing/2014/main" id="{D52EF866-A9FF-4966-BDD0-0C45B08FC852}"/>
                </a:ext>
              </a:extLst>
            </p:cNvPr>
            <p:cNvSpPr>
              <a:spLocks/>
            </p:cNvSpPr>
            <p:nvPr/>
          </p:nvSpPr>
          <p:spPr bwMode="auto">
            <a:xfrm>
              <a:off x="1745676" y="1929801"/>
              <a:ext cx="202476" cy="76802"/>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28">
              <a:extLst>
                <a:ext uri="{FF2B5EF4-FFF2-40B4-BE49-F238E27FC236}">
                  <a16:creationId xmlns:a16="http://schemas.microsoft.com/office/drawing/2014/main" id="{BE6B2369-A2CA-4CEC-9EA5-E5F53F3DC46B}"/>
                </a:ext>
              </a:extLst>
            </p:cNvPr>
            <p:cNvSpPr>
              <a:spLocks/>
            </p:cNvSpPr>
            <p:nvPr/>
          </p:nvSpPr>
          <p:spPr bwMode="auto">
            <a:xfrm>
              <a:off x="1700296" y="1713360"/>
              <a:ext cx="59348" cy="52366"/>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9">
              <a:extLst>
                <a:ext uri="{FF2B5EF4-FFF2-40B4-BE49-F238E27FC236}">
                  <a16:creationId xmlns:a16="http://schemas.microsoft.com/office/drawing/2014/main" id="{518E16DD-AA7F-49CB-979C-1B767FDD1458}"/>
                </a:ext>
              </a:extLst>
            </p:cNvPr>
            <p:cNvSpPr>
              <a:spLocks/>
            </p:cNvSpPr>
            <p:nvPr/>
          </p:nvSpPr>
          <p:spPr bwMode="auto">
            <a:xfrm>
              <a:off x="1976080" y="1737796"/>
              <a:ext cx="59348" cy="52366"/>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0">
              <a:extLst>
                <a:ext uri="{FF2B5EF4-FFF2-40B4-BE49-F238E27FC236}">
                  <a16:creationId xmlns:a16="http://schemas.microsoft.com/office/drawing/2014/main" id="{7F9CD1C8-CB8C-42BB-9D15-68297DBB3157}"/>
                </a:ext>
              </a:extLst>
            </p:cNvPr>
            <p:cNvSpPr>
              <a:spLocks/>
            </p:cNvSpPr>
            <p:nvPr/>
          </p:nvSpPr>
          <p:spPr bwMode="auto">
            <a:xfrm>
              <a:off x="1452435" y="1612121"/>
              <a:ext cx="55856" cy="160585"/>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1">
              <a:extLst>
                <a:ext uri="{FF2B5EF4-FFF2-40B4-BE49-F238E27FC236}">
                  <a16:creationId xmlns:a16="http://schemas.microsoft.com/office/drawing/2014/main" id="{852443C0-50BE-4F5A-918B-81AE53569CC1}"/>
                </a:ext>
              </a:extLst>
            </p:cNvPr>
            <p:cNvSpPr>
              <a:spLocks/>
            </p:cNvSpPr>
            <p:nvPr/>
          </p:nvSpPr>
          <p:spPr bwMode="auto">
            <a:xfrm>
              <a:off x="1448946" y="1730815"/>
              <a:ext cx="48874" cy="52366"/>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2">
              <a:extLst>
                <a:ext uri="{FF2B5EF4-FFF2-40B4-BE49-F238E27FC236}">
                  <a16:creationId xmlns:a16="http://schemas.microsoft.com/office/drawing/2014/main" id="{AEDDC7DF-6280-4A65-B09A-F478CDD8D9F4}"/>
                </a:ext>
              </a:extLst>
            </p:cNvPr>
            <p:cNvSpPr>
              <a:spLocks/>
            </p:cNvSpPr>
            <p:nvPr/>
          </p:nvSpPr>
          <p:spPr bwMode="auto">
            <a:xfrm>
              <a:off x="1567638" y="1475975"/>
              <a:ext cx="548083" cy="202476"/>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3">
              <a:extLst>
                <a:ext uri="{FF2B5EF4-FFF2-40B4-BE49-F238E27FC236}">
                  <a16:creationId xmlns:a16="http://schemas.microsoft.com/office/drawing/2014/main" id="{7E1E2A82-B4C4-447A-886D-54D96EEA3F5F}"/>
                </a:ext>
              </a:extLst>
            </p:cNvPr>
            <p:cNvSpPr>
              <a:spLocks/>
            </p:cNvSpPr>
            <p:nvPr/>
          </p:nvSpPr>
          <p:spPr bwMode="auto">
            <a:xfrm>
              <a:off x="2269323" y="23452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4">
              <a:extLst>
                <a:ext uri="{FF2B5EF4-FFF2-40B4-BE49-F238E27FC236}">
                  <a16:creationId xmlns:a16="http://schemas.microsoft.com/office/drawing/2014/main" id="{5AC45FB2-C51A-4D23-94FC-7987B6BE14BA}"/>
                </a:ext>
              </a:extLst>
            </p:cNvPr>
            <p:cNvSpPr>
              <a:spLocks/>
            </p:cNvSpPr>
            <p:nvPr/>
          </p:nvSpPr>
          <p:spPr bwMode="auto">
            <a:xfrm>
              <a:off x="2314706" y="2739706"/>
              <a:ext cx="10474" cy="129168"/>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35">
              <a:extLst>
                <a:ext uri="{FF2B5EF4-FFF2-40B4-BE49-F238E27FC236}">
                  <a16:creationId xmlns:a16="http://schemas.microsoft.com/office/drawing/2014/main" id="{4864F4F2-B068-4664-B5D1-0378011BD167}"/>
                </a:ext>
              </a:extLst>
            </p:cNvPr>
            <p:cNvSpPr>
              <a:spLocks/>
            </p:cNvSpPr>
            <p:nvPr/>
          </p:nvSpPr>
          <p:spPr bwMode="auto">
            <a:xfrm>
              <a:off x="2199503" y="2491845"/>
              <a:ext cx="125674" cy="610920"/>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36">
              <a:extLst>
                <a:ext uri="{FF2B5EF4-FFF2-40B4-BE49-F238E27FC236}">
                  <a16:creationId xmlns:a16="http://schemas.microsoft.com/office/drawing/2014/main" id="{3643EF0A-C1A5-43E4-932D-DEB7EF105F8B}"/>
                </a:ext>
              </a:extLst>
            </p:cNvPr>
            <p:cNvSpPr>
              <a:spLocks/>
            </p:cNvSpPr>
            <p:nvPr/>
          </p:nvSpPr>
          <p:spPr bwMode="auto">
            <a:xfrm>
              <a:off x="2283286" y="2491845"/>
              <a:ext cx="20946" cy="167567"/>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7">
              <a:extLst>
                <a:ext uri="{FF2B5EF4-FFF2-40B4-BE49-F238E27FC236}">
                  <a16:creationId xmlns:a16="http://schemas.microsoft.com/office/drawing/2014/main" id="{06D8D5A7-74A1-4F53-AFD2-92690D65F776}"/>
                </a:ext>
              </a:extLst>
            </p:cNvPr>
            <p:cNvSpPr>
              <a:spLocks/>
            </p:cNvSpPr>
            <p:nvPr/>
          </p:nvSpPr>
          <p:spPr bwMode="auto">
            <a:xfrm>
              <a:off x="2283286" y="2491845"/>
              <a:ext cx="20946" cy="167567"/>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38">
              <a:extLst>
                <a:ext uri="{FF2B5EF4-FFF2-40B4-BE49-F238E27FC236}">
                  <a16:creationId xmlns:a16="http://schemas.microsoft.com/office/drawing/2014/main" id="{59EE3E90-96DE-4981-9E63-4B0BEE441361}"/>
                </a:ext>
              </a:extLst>
            </p:cNvPr>
            <p:cNvSpPr>
              <a:spLocks/>
            </p:cNvSpPr>
            <p:nvPr/>
          </p:nvSpPr>
          <p:spPr bwMode="auto">
            <a:xfrm>
              <a:off x="2202995" y="2219550"/>
              <a:ext cx="101240" cy="446845"/>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EEE0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8">
              <a:extLst>
                <a:ext uri="{FF2B5EF4-FFF2-40B4-BE49-F238E27FC236}">
                  <a16:creationId xmlns:a16="http://schemas.microsoft.com/office/drawing/2014/main" id="{FCE52398-9ED5-4014-A5AD-07DDAEB6BDA5}"/>
                </a:ext>
              </a:extLst>
            </p:cNvPr>
            <p:cNvSpPr>
              <a:spLocks/>
            </p:cNvSpPr>
            <p:nvPr/>
          </p:nvSpPr>
          <p:spPr bwMode="auto">
            <a:xfrm>
              <a:off x="1141740" y="2369663"/>
              <a:ext cx="1131075" cy="771505"/>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9">
              <a:extLst>
                <a:ext uri="{FF2B5EF4-FFF2-40B4-BE49-F238E27FC236}">
                  <a16:creationId xmlns:a16="http://schemas.microsoft.com/office/drawing/2014/main" id="{88969E76-DDDF-4077-99AA-228E882B4B8B}"/>
                </a:ext>
              </a:extLst>
            </p:cNvPr>
            <p:cNvSpPr>
              <a:spLocks/>
            </p:cNvSpPr>
            <p:nvPr/>
          </p:nvSpPr>
          <p:spPr bwMode="auto">
            <a:xfrm>
              <a:off x="2112230" y="2467411"/>
              <a:ext cx="160585" cy="673759"/>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90">
              <a:extLst>
                <a:ext uri="{FF2B5EF4-FFF2-40B4-BE49-F238E27FC236}">
                  <a16:creationId xmlns:a16="http://schemas.microsoft.com/office/drawing/2014/main" id="{931DE899-52CC-4337-9389-5ABDF242C040}"/>
                </a:ext>
              </a:extLst>
            </p:cNvPr>
            <p:cNvSpPr>
              <a:spLocks/>
            </p:cNvSpPr>
            <p:nvPr/>
          </p:nvSpPr>
          <p:spPr bwMode="auto">
            <a:xfrm>
              <a:off x="1141740" y="2980582"/>
              <a:ext cx="1071729" cy="164077"/>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1">
              <a:extLst>
                <a:ext uri="{FF2B5EF4-FFF2-40B4-BE49-F238E27FC236}">
                  <a16:creationId xmlns:a16="http://schemas.microsoft.com/office/drawing/2014/main" id="{2466D6D3-0F28-4C36-B59A-316FAEA5DF19}"/>
                </a:ext>
              </a:extLst>
            </p:cNvPr>
            <p:cNvSpPr>
              <a:spLocks/>
            </p:cNvSpPr>
            <p:nvPr/>
          </p:nvSpPr>
          <p:spPr bwMode="auto">
            <a:xfrm>
              <a:off x="1668876" y="2711778"/>
              <a:ext cx="41891" cy="41891"/>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2">
              <a:extLst>
                <a:ext uri="{FF2B5EF4-FFF2-40B4-BE49-F238E27FC236}">
                  <a16:creationId xmlns:a16="http://schemas.microsoft.com/office/drawing/2014/main" id="{8187FBAF-DD6D-4F71-B9E8-0F14F6F8C233}"/>
                </a:ext>
              </a:extLst>
            </p:cNvPr>
            <p:cNvSpPr>
              <a:spLocks/>
            </p:cNvSpPr>
            <p:nvPr/>
          </p:nvSpPr>
          <p:spPr bwMode="auto">
            <a:xfrm>
              <a:off x="1710767" y="2715268"/>
              <a:ext cx="41891" cy="4538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93">
              <a:extLst>
                <a:ext uri="{FF2B5EF4-FFF2-40B4-BE49-F238E27FC236}">
                  <a16:creationId xmlns:a16="http://schemas.microsoft.com/office/drawing/2014/main" id="{66047FEF-FABE-4F1D-8257-66FF5C7E96BF}"/>
                </a:ext>
              </a:extLst>
            </p:cNvPr>
            <p:cNvSpPr>
              <a:spLocks/>
            </p:cNvSpPr>
            <p:nvPr/>
          </p:nvSpPr>
          <p:spPr bwMode="auto">
            <a:xfrm>
              <a:off x="1665385" y="2753670"/>
              <a:ext cx="41891" cy="41891"/>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4">
              <a:extLst>
                <a:ext uri="{FF2B5EF4-FFF2-40B4-BE49-F238E27FC236}">
                  <a16:creationId xmlns:a16="http://schemas.microsoft.com/office/drawing/2014/main" id="{0266BFFE-88ED-4F21-A1B4-2EA54AF868CB}"/>
                </a:ext>
              </a:extLst>
            </p:cNvPr>
            <p:cNvSpPr>
              <a:spLocks/>
            </p:cNvSpPr>
            <p:nvPr/>
          </p:nvSpPr>
          <p:spPr bwMode="auto">
            <a:xfrm>
              <a:off x="1707277" y="2760652"/>
              <a:ext cx="41891" cy="41891"/>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5">
              <a:extLst>
                <a:ext uri="{FF2B5EF4-FFF2-40B4-BE49-F238E27FC236}">
                  <a16:creationId xmlns:a16="http://schemas.microsoft.com/office/drawing/2014/main" id="{D601479C-006D-4F30-A82E-7DAE0F374330}"/>
                </a:ext>
              </a:extLst>
            </p:cNvPr>
            <p:cNvSpPr>
              <a:spLocks/>
            </p:cNvSpPr>
            <p:nvPr/>
          </p:nvSpPr>
          <p:spPr bwMode="auto">
            <a:xfrm>
              <a:off x="1462909" y="3001527"/>
              <a:ext cx="69819" cy="83783"/>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6">
              <a:extLst>
                <a:ext uri="{FF2B5EF4-FFF2-40B4-BE49-F238E27FC236}">
                  <a16:creationId xmlns:a16="http://schemas.microsoft.com/office/drawing/2014/main" id="{FF46448D-1645-4E0E-8591-5DF942AEF919}"/>
                </a:ext>
              </a:extLst>
            </p:cNvPr>
            <p:cNvSpPr>
              <a:spLocks/>
            </p:cNvSpPr>
            <p:nvPr/>
          </p:nvSpPr>
          <p:spPr bwMode="auto">
            <a:xfrm>
              <a:off x="1407053" y="2970110"/>
              <a:ext cx="66329" cy="111711"/>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97">
              <a:extLst>
                <a:ext uri="{FF2B5EF4-FFF2-40B4-BE49-F238E27FC236}">
                  <a16:creationId xmlns:a16="http://schemas.microsoft.com/office/drawing/2014/main" id="{304738CA-A90C-4DAE-8D45-DA2DDBC29D5B}"/>
                </a:ext>
              </a:extLst>
            </p:cNvPr>
            <p:cNvSpPr>
              <a:spLocks/>
            </p:cNvSpPr>
            <p:nvPr/>
          </p:nvSpPr>
          <p:spPr bwMode="auto">
            <a:xfrm>
              <a:off x="1281379" y="2956146"/>
              <a:ext cx="73312" cy="111711"/>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8">
              <a:extLst>
                <a:ext uri="{FF2B5EF4-FFF2-40B4-BE49-F238E27FC236}">
                  <a16:creationId xmlns:a16="http://schemas.microsoft.com/office/drawing/2014/main" id="{5CFBE1A5-1356-4C4B-B6CF-CC91C0CD20BF}"/>
                </a:ext>
              </a:extLst>
            </p:cNvPr>
            <p:cNvSpPr>
              <a:spLocks/>
            </p:cNvSpPr>
            <p:nvPr/>
          </p:nvSpPr>
          <p:spPr bwMode="auto">
            <a:xfrm>
              <a:off x="1344216" y="2949165"/>
              <a:ext cx="69819" cy="125674"/>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99">
              <a:extLst>
                <a:ext uri="{FF2B5EF4-FFF2-40B4-BE49-F238E27FC236}">
                  <a16:creationId xmlns:a16="http://schemas.microsoft.com/office/drawing/2014/main" id="{066427A9-848B-43F2-A866-0A858D204462}"/>
                </a:ext>
              </a:extLst>
            </p:cNvPr>
            <p:cNvSpPr>
              <a:spLocks/>
            </p:cNvSpPr>
            <p:nvPr/>
          </p:nvSpPr>
          <p:spPr bwMode="auto">
            <a:xfrm>
              <a:off x="1222031" y="3046911"/>
              <a:ext cx="307206" cy="132657"/>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3B16C870-C04D-4356-B793-479ABA39A754}"/>
              </a:ext>
            </a:extLst>
          </p:cNvPr>
          <p:cNvGrpSpPr/>
          <p:nvPr/>
        </p:nvGrpSpPr>
        <p:grpSpPr>
          <a:xfrm>
            <a:off x="1912029" y="3164122"/>
            <a:ext cx="1085812" cy="1413234"/>
            <a:chOff x="998609" y="3601975"/>
            <a:chExt cx="1836253" cy="2342442"/>
          </a:xfrm>
        </p:grpSpPr>
        <p:sp>
          <p:nvSpPr>
            <p:cNvPr id="45" name="Freeform 161">
              <a:extLst>
                <a:ext uri="{FF2B5EF4-FFF2-40B4-BE49-F238E27FC236}">
                  <a16:creationId xmlns:a16="http://schemas.microsoft.com/office/drawing/2014/main" id="{6F9CBF91-163F-4FA9-B1C3-AE726BAEC794}"/>
                </a:ext>
              </a:extLst>
            </p:cNvPr>
            <p:cNvSpPr>
              <a:spLocks/>
            </p:cNvSpPr>
            <p:nvPr/>
          </p:nvSpPr>
          <p:spPr bwMode="auto">
            <a:xfrm>
              <a:off x="998609" y="4034855"/>
              <a:ext cx="1581410" cy="175944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62">
              <a:extLst>
                <a:ext uri="{FF2B5EF4-FFF2-40B4-BE49-F238E27FC236}">
                  <a16:creationId xmlns:a16="http://schemas.microsoft.com/office/drawing/2014/main" id="{7E8CFFD9-80E4-403F-973A-3C053589F61C}"/>
                </a:ext>
              </a:extLst>
            </p:cNvPr>
            <p:cNvSpPr>
              <a:spLocks/>
            </p:cNvSpPr>
            <p:nvPr/>
          </p:nvSpPr>
          <p:spPr bwMode="auto">
            <a:xfrm>
              <a:off x="1358181" y="4918072"/>
              <a:ext cx="802923" cy="87623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39">
              <a:extLst>
                <a:ext uri="{FF2B5EF4-FFF2-40B4-BE49-F238E27FC236}">
                  <a16:creationId xmlns:a16="http://schemas.microsoft.com/office/drawing/2014/main" id="{BAC78E7D-ABE5-43DC-9325-EAB657F7BF60}"/>
                </a:ext>
              </a:extLst>
            </p:cNvPr>
            <p:cNvSpPr>
              <a:spLocks/>
            </p:cNvSpPr>
            <p:nvPr/>
          </p:nvSpPr>
          <p:spPr bwMode="auto">
            <a:xfrm>
              <a:off x="1277887" y="4530572"/>
              <a:ext cx="1008891" cy="432880"/>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40">
              <a:extLst>
                <a:ext uri="{FF2B5EF4-FFF2-40B4-BE49-F238E27FC236}">
                  <a16:creationId xmlns:a16="http://schemas.microsoft.com/office/drawing/2014/main" id="{4A556577-8753-4C1A-B749-D42957EA1FD2}"/>
                </a:ext>
              </a:extLst>
            </p:cNvPr>
            <p:cNvSpPr>
              <a:spLocks/>
            </p:cNvSpPr>
            <p:nvPr/>
          </p:nvSpPr>
          <p:spPr bwMode="auto">
            <a:xfrm>
              <a:off x="1239487" y="4516609"/>
              <a:ext cx="1096164" cy="642339"/>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1">
              <a:extLst>
                <a:ext uri="{FF2B5EF4-FFF2-40B4-BE49-F238E27FC236}">
                  <a16:creationId xmlns:a16="http://schemas.microsoft.com/office/drawing/2014/main" id="{2C0480FF-0A56-4DBA-9C5D-BC320A33996F}"/>
                </a:ext>
              </a:extLst>
            </p:cNvPr>
            <p:cNvSpPr>
              <a:spLocks/>
            </p:cNvSpPr>
            <p:nvPr/>
          </p:nvSpPr>
          <p:spPr bwMode="auto">
            <a:xfrm>
              <a:off x="1599056" y="4363006"/>
              <a:ext cx="366553" cy="345607"/>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42">
              <a:extLst>
                <a:ext uri="{FF2B5EF4-FFF2-40B4-BE49-F238E27FC236}">
                  <a16:creationId xmlns:a16="http://schemas.microsoft.com/office/drawing/2014/main" id="{F5BA188C-B816-44CA-B195-F1252869E008}"/>
                </a:ext>
              </a:extLst>
            </p:cNvPr>
            <p:cNvSpPr>
              <a:spLocks/>
            </p:cNvSpPr>
            <p:nvPr/>
          </p:nvSpPr>
          <p:spPr bwMode="auto">
            <a:xfrm>
              <a:off x="1780586" y="4467735"/>
              <a:ext cx="185022" cy="195494"/>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3">
              <a:extLst>
                <a:ext uri="{FF2B5EF4-FFF2-40B4-BE49-F238E27FC236}">
                  <a16:creationId xmlns:a16="http://schemas.microsoft.com/office/drawing/2014/main" id="{FBA963EF-6CEB-4F96-89F9-A6242DF6588D}"/>
                </a:ext>
              </a:extLst>
            </p:cNvPr>
            <p:cNvSpPr>
              <a:spLocks/>
            </p:cNvSpPr>
            <p:nvPr/>
          </p:nvSpPr>
          <p:spPr bwMode="auto">
            <a:xfrm>
              <a:off x="1407053" y="3601975"/>
              <a:ext cx="698195" cy="56902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4">
              <a:extLst>
                <a:ext uri="{FF2B5EF4-FFF2-40B4-BE49-F238E27FC236}">
                  <a16:creationId xmlns:a16="http://schemas.microsoft.com/office/drawing/2014/main" id="{3799EBD7-E802-462E-9821-F027E48DCF62}"/>
                </a:ext>
              </a:extLst>
            </p:cNvPr>
            <p:cNvSpPr>
              <a:spLocks/>
            </p:cNvSpPr>
            <p:nvPr/>
          </p:nvSpPr>
          <p:spPr bwMode="auto">
            <a:xfrm>
              <a:off x="1459417" y="3849834"/>
              <a:ext cx="642339" cy="684230"/>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45">
              <a:extLst>
                <a:ext uri="{FF2B5EF4-FFF2-40B4-BE49-F238E27FC236}">
                  <a16:creationId xmlns:a16="http://schemas.microsoft.com/office/drawing/2014/main" id="{0456F828-DFF0-4E7E-8497-58264B7CE39D}"/>
                </a:ext>
              </a:extLst>
            </p:cNvPr>
            <p:cNvSpPr>
              <a:spLocks/>
            </p:cNvSpPr>
            <p:nvPr/>
          </p:nvSpPr>
          <p:spPr bwMode="auto">
            <a:xfrm>
              <a:off x="1997026" y="4055801"/>
              <a:ext cx="129166" cy="129168"/>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6">
              <a:extLst>
                <a:ext uri="{FF2B5EF4-FFF2-40B4-BE49-F238E27FC236}">
                  <a16:creationId xmlns:a16="http://schemas.microsoft.com/office/drawing/2014/main" id="{BB7FCBFB-0802-4534-9C23-F6E7F98FCCAC}"/>
                </a:ext>
              </a:extLst>
            </p:cNvPr>
            <p:cNvSpPr>
              <a:spLocks/>
            </p:cNvSpPr>
            <p:nvPr/>
          </p:nvSpPr>
          <p:spPr bwMode="auto">
            <a:xfrm>
              <a:off x="1738695" y="3944090"/>
              <a:ext cx="363061" cy="586483"/>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7">
              <a:extLst>
                <a:ext uri="{FF2B5EF4-FFF2-40B4-BE49-F238E27FC236}">
                  <a16:creationId xmlns:a16="http://schemas.microsoft.com/office/drawing/2014/main" id="{A7C41B5E-6DB1-40D8-8550-785D3562D217}"/>
                </a:ext>
              </a:extLst>
            </p:cNvPr>
            <p:cNvSpPr>
              <a:spLocks/>
            </p:cNvSpPr>
            <p:nvPr/>
          </p:nvSpPr>
          <p:spPr bwMode="auto">
            <a:xfrm>
              <a:off x="1407053" y="4097692"/>
              <a:ext cx="132657" cy="129168"/>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48">
              <a:extLst>
                <a:ext uri="{FF2B5EF4-FFF2-40B4-BE49-F238E27FC236}">
                  <a16:creationId xmlns:a16="http://schemas.microsoft.com/office/drawing/2014/main" id="{883EFE4F-FD7C-48CA-A395-32D1B7DC54DB}"/>
                </a:ext>
              </a:extLst>
            </p:cNvPr>
            <p:cNvSpPr>
              <a:spLocks/>
            </p:cNvSpPr>
            <p:nvPr/>
          </p:nvSpPr>
          <p:spPr bwMode="auto">
            <a:xfrm>
              <a:off x="1466399" y="4031365"/>
              <a:ext cx="635356" cy="502700"/>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49">
              <a:extLst>
                <a:ext uri="{FF2B5EF4-FFF2-40B4-BE49-F238E27FC236}">
                  <a16:creationId xmlns:a16="http://schemas.microsoft.com/office/drawing/2014/main" id="{E845D8EA-A607-4CC5-932D-99304C4E0114}"/>
                </a:ext>
              </a:extLst>
            </p:cNvPr>
            <p:cNvSpPr>
              <a:spLocks/>
            </p:cNvSpPr>
            <p:nvPr/>
          </p:nvSpPr>
          <p:spPr bwMode="auto">
            <a:xfrm>
              <a:off x="1714259" y="4317625"/>
              <a:ext cx="181530" cy="83783"/>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0">
              <a:extLst>
                <a:ext uri="{FF2B5EF4-FFF2-40B4-BE49-F238E27FC236}">
                  <a16:creationId xmlns:a16="http://schemas.microsoft.com/office/drawing/2014/main" id="{252C7903-C5D9-41B6-8458-B06109390046}"/>
                </a:ext>
              </a:extLst>
            </p:cNvPr>
            <p:cNvSpPr>
              <a:spLocks/>
            </p:cNvSpPr>
            <p:nvPr/>
          </p:nvSpPr>
          <p:spPr bwMode="auto">
            <a:xfrm>
              <a:off x="1892297" y="4034855"/>
              <a:ext cx="59348" cy="55856"/>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1">
              <a:extLst>
                <a:ext uri="{FF2B5EF4-FFF2-40B4-BE49-F238E27FC236}">
                  <a16:creationId xmlns:a16="http://schemas.microsoft.com/office/drawing/2014/main" id="{2B4DE0AC-CE10-4A43-A6FA-AB0FC3FA478F}"/>
                </a:ext>
              </a:extLst>
            </p:cNvPr>
            <p:cNvSpPr>
              <a:spLocks/>
            </p:cNvSpPr>
            <p:nvPr/>
          </p:nvSpPr>
          <p:spPr bwMode="auto">
            <a:xfrm>
              <a:off x="1644440" y="4048818"/>
              <a:ext cx="59348" cy="59348"/>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2">
              <a:extLst>
                <a:ext uri="{FF2B5EF4-FFF2-40B4-BE49-F238E27FC236}">
                  <a16:creationId xmlns:a16="http://schemas.microsoft.com/office/drawing/2014/main" id="{72A0FB44-9A4A-4D63-8C18-2BBA3BFC1FF9}"/>
                </a:ext>
              </a:extLst>
            </p:cNvPr>
            <p:cNvSpPr>
              <a:spLocks/>
            </p:cNvSpPr>
            <p:nvPr/>
          </p:nvSpPr>
          <p:spPr bwMode="auto">
            <a:xfrm>
              <a:off x="2161103" y="4565482"/>
              <a:ext cx="589975" cy="858779"/>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3">
              <a:extLst>
                <a:ext uri="{FF2B5EF4-FFF2-40B4-BE49-F238E27FC236}">
                  <a16:creationId xmlns:a16="http://schemas.microsoft.com/office/drawing/2014/main" id="{94F3ECED-DF2C-42A4-A5B3-A856613B5EAD}"/>
                </a:ext>
              </a:extLst>
            </p:cNvPr>
            <p:cNvSpPr>
              <a:spLocks/>
            </p:cNvSpPr>
            <p:nvPr/>
          </p:nvSpPr>
          <p:spPr bwMode="auto">
            <a:xfrm>
              <a:off x="2161103" y="4565482"/>
              <a:ext cx="551573" cy="663284"/>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4">
              <a:extLst>
                <a:ext uri="{FF2B5EF4-FFF2-40B4-BE49-F238E27FC236}">
                  <a16:creationId xmlns:a16="http://schemas.microsoft.com/office/drawing/2014/main" id="{39002550-ED57-43B0-8CF5-413A55D3007F}"/>
                </a:ext>
              </a:extLst>
            </p:cNvPr>
            <p:cNvSpPr>
              <a:spLocks/>
            </p:cNvSpPr>
            <p:nvPr/>
          </p:nvSpPr>
          <p:spPr bwMode="auto">
            <a:xfrm>
              <a:off x="2810424" y="4890144"/>
              <a:ext cx="24438" cy="20946"/>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5">
              <a:extLst>
                <a:ext uri="{FF2B5EF4-FFF2-40B4-BE49-F238E27FC236}">
                  <a16:creationId xmlns:a16="http://schemas.microsoft.com/office/drawing/2014/main" id="{73085D38-3056-42F5-9208-F5A66BD5A43F}"/>
                </a:ext>
              </a:extLst>
            </p:cNvPr>
            <p:cNvSpPr>
              <a:spLocks/>
            </p:cNvSpPr>
            <p:nvPr/>
          </p:nvSpPr>
          <p:spPr bwMode="auto">
            <a:xfrm>
              <a:off x="2367069" y="4572465"/>
              <a:ext cx="404952" cy="317679"/>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6">
              <a:extLst>
                <a:ext uri="{FF2B5EF4-FFF2-40B4-BE49-F238E27FC236}">
                  <a16:creationId xmlns:a16="http://schemas.microsoft.com/office/drawing/2014/main" id="{1BE7CCBF-8FB2-48D2-AC83-BD784C1FC99E}"/>
                </a:ext>
              </a:extLst>
            </p:cNvPr>
            <p:cNvSpPr>
              <a:spLocks/>
            </p:cNvSpPr>
            <p:nvPr/>
          </p:nvSpPr>
          <p:spPr bwMode="auto">
            <a:xfrm>
              <a:off x="2367069" y="4572465"/>
              <a:ext cx="404952" cy="317679"/>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7">
              <a:extLst>
                <a:ext uri="{FF2B5EF4-FFF2-40B4-BE49-F238E27FC236}">
                  <a16:creationId xmlns:a16="http://schemas.microsoft.com/office/drawing/2014/main" id="{A15BE743-B999-486E-A1AD-B8B3CA47E092}"/>
                </a:ext>
              </a:extLst>
            </p:cNvPr>
            <p:cNvSpPr>
              <a:spLocks/>
            </p:cNvSpPr>
            <p:nvPr/>
          </p:nvSpPr>
          <p:spPr bwMode="auto">
            <a:xfrm>
              <a:off x="2367069" y="4541047"/>
              <a:ext cx="429390" cy="349097"/>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58">
              <a:extLst>
                <a:ext uri="{FF2B5EF4-FFF2-40B4-BE49-F238E27FC236}">
                  <a16:creationId xmlns:a16="http://schemas.microsoft.com/office/drawing/2014/main" id="{48CF42EB-602F-49C9-AEBF-7405B4C56F58}"/>
                </a:ext>
              </a:extLst>
            </p:cNvPr>
            <p:cNvSpPr>
              <a:spLocks/>
            </p:cNvSpPr>
            <p:nvPr/>
          </p:nvSpPr>
          <p:spPr bwMode="auto">
            <a:xfrm>
              <a:off x="2367069" y="4541047"/>
              <a:ext cx="429390" cy="349097"/>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9">
              <a:extLst>
                <a:ext uri="{FF2B5EF4-FFF2-40B4-BE49-F238E27FC236}">
                  <a16:creationId xmlns:a16="http://schemas.microsoft.com/office/drawing/2014/main" id="{4C5D7B4A-9567-47AF-B4E2-39F53D4CA26E}"/>
                </a:ext>
              </a:extLst>
            </p:cNvPr>
            <p:cNvSpPr>
              <a:spLocks/>
            </p:cNvSpPr>
            <p:nvPr/>
          </p:nvSpPr>
          <p:spPr bwMode="auto">
            <a:xfrm>
              <a:off x="2360088" y="4534064"/>
              <a:ext cx="41891" cy="48874"/>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0">
              <a:extLst>
                <a:ext uri="{FF2B5EF4-FFF2-40B4-BE49-F238E27FC236}">
                  <a16:creationId xmlns:a16="http://schemas.microsoft.com/office/drawing/2014/main" id="{0EA1B9F4-1879-4DEF-99A6-4C0D3F7F93DE}"/>
                </a:ext>
              </a:extLst>
            </p:cNvPr>
            <p:cNvSpPr>
              <a:spLocks/>
            </p:cNvSpPr>
            <p:nvPr/>
          </p:nvSpPr>
          <p:spPr bwMode="auto">
            <a:xfrm>
              <a:off x="2360088" y="4534064"/>
              <a:ext cx="41891" cy="48874"/>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1">
              <a:extLst>
                <a:ext uri="{FF2B5EF4-FFF2-40B4-BE49-F238E27FC236}">
                  <a16:creationId xmlns:a16="http://schemas.microsoft.com/office/drawing/2014/main" id="{6362BB09-3697-446D-A221-7E239D6FD969}"/>
                </a:ext>
              </a:extLst>
            </p:cNvPr>
            <p:cNvSpPr>
              <a:spLocks noChangeArrowheads="1"/>
            </p:cNvSpPr>
            <p:nvPr/>
          </p:nvSpPr>
          <p:spPr bwMode="auto">
            <a:xfrm>
              <a:off x="2360088" y="4558500"/>
              <a:ext cx="20946" cy="24438"/>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2">
              <a:extLst>
                <a:ext uri="{FF2B5EF4-FFF2-40B4-BE49-F238E27FC236}">
                  <a16:creationId xmlns:a16="http://schemas.microsoft.com/office/drawing/2014/main" id="{D3F85A41-D877-4330-963F-0DDAA6C5F95D}"/>
                </a:ext>
              </a:extLst>
            </p:cNvPr>
            <p:cNvSpPr>
              <a:spLocks/>
            </p:cNvSpPr>
            <p:nvPr/>
          </p:nvSpPr>
          <p:spPr bwMode="auto">
            <a:xfrm>
              <a:off x="2761550" y="4844760"/>
              <a:ext cx="66329" cy="62837"/>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3">
              <a:extLst>
                <a:ext uri="{FF2B5EF4-FFF2-40B4-BE49-F238E27FC236}">
                  <a16:creationId xmlns:a16="http://schemas.microsoft.com/office/drawing/2014/main" id="{39950E83-4C0D-4510-B58C-BF6B403650BF}"/>
                </a:ext>
              </a:extLst>
            </p:cNvPr>
            <p:cNvSpPr>
              <a:spLocks/>
            </p:cNvSpPr>
            <p:nvPr/>
          </p:nvSpPr>
          <p:spPr bwMode="auto">
            <a:xfrm>
              <a:off x="2761550" y="4844760"/>
              <a:ext cx="66329" cy="62837"/>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4">
              <a:extLst>
                <a:ext uri="{FF2B5EF4-FFF2-40B4-BE49-F238E27FC236}">
                  <a16:creationId xmlns:a16="http://schemas.microsoft.com/office/drawing/2014/main" id="{6C75396D-23D6-4CE6-BC56-B8EA2E139466}"/>
                </a:ext>
              </a:extLst>
            </p:cNvPr>
            <p:cNvSpPr>
              <a:spLocks/>
            </p:cNvSpPr>
            <p:nvPr/>
          </p:nvSpPr>
          <p:spPr bwMode="auto">
            <a:xfrm>
              <a:off x="2321687" y="4506137"/>
              <a:ext cx="69819" cy="69819"/>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5">
              <a:extLst>
                <a:ext uri="{FF2B5EF4-FFF2-40B4-BE49-F238E27FC236}">
                  <a16:creationId xmlns:a16="http://schemas.microsoft.com/office/drawing/2014/main" id="{C33527FB-9BA6-4AF0-A69F-062D3964806A}"/>
                </a:ext>
              </a:extLst>
            </p:cNvPr>
            <p:cNvSpPr>
              <a:spLocks/>
            </p:cNvSpPr>
            <p:nvPr/>
          </p:nvSpPr>
          <p:spPr bwMode="auto">
            <a:xfrm>
              <a:off x="2321687" y="4534064"/>
              <a:ext cx="10474" cy="1396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66">
              <a:extLst>
                <a:ext uri="{FF2B5EF4-FFF2-40B4-BE49-F238E27FC236}">
                  <a16:creationId xmlns:a16="http://schemas.microsoft.com/office/drawing/2014/main" id="{4881B30B-1155-4D19-99D4-A3B481BE42D6}"/>
                </a:ext>
              </a:extLst>
            </p:cNvPr>
            <p:cNvSpPr>
              <a:spLocks/>
            </p:cNvSpPr>
            <p:nvPr/>
          </p:nvSpPr>
          <p:spPr bwMode="auto">
            <a:xfrm>
              <a:off x="2321687" y="4534064"/>
              <a:ext cx="45384" cy="41891"/>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7">
              <a:extLst>
                <a:ext uri="{FF2B5EF4-FFF2-40B4-BE49-F238E27FC236}">
                  <a16:creationId xmlns:a16="http://schemas.microsoft.com/office/drawing/2014/main" id="{BC69418C-0A7E-4890-AEBD-6C2E86FB505A}"/>
                </a:ext>
              </a:extLst>
            </p:cNvPr>
            <p:cNvSpPr>
              <a:spLocks/>
            </p:cNvSpPr>
            <p:nvPr/>
          </p:nvSpPr>
          <p:spPr bwMode="auto">
            <a:xfrm>
              <a:off x="2367069" y="4572465"/>
              <a:ext cx="404952" cy="317679"/>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8">
              <a:extLst>
                <a:ext uri="{FF2B5EF4-FFF2-40B4-BE49-F238E27FC236}">
                  <a16:creationId xmlns:a16="http://schemas.microsoft.com/office/drawing/2014/main" id="{AEC233B9-5047-4F13-8912-86ED2348B92C}"/>
                </a:ext>
              </a:extLst>
            </p:cNvPr>
            <p:cNvSpPr>
              <a:spLocks/>
            </p:cNvSpPr>
            <p:nvPr/>
          </p:nvSpPr>
          <p:spPr bwMode="auto">
            <a:xfrm>
              <a:off x="2367069" y="4572465"/>
              <a:ext cx="404952" cy="317679"/>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9">
              <a:extLst>
                <a:ext uri="{FF2B5EF4-FFF2-40B4-BE49-F238E27FC236}">
                  <a16:creationId xmlns:a16="http://schemas.microsoft.com/office/drawing/2014/main" id="{EBFF29FD-9725-4A29-A41F-AC7A2F9AE1B2}"/>
                </a:ext>
              </a:extLst>
            </p:cNvPr>
            <p:cNvSpPr>
              <a:spLocks/>
            </p:cNvSpPr>
            <p:nvPr/>
          </p:nvSpPr>
          <p:spPr bwMode="auto">
            <a:xfrm>
              <a:off x="2370561" y="4572465"/>
              <a:ext cx="10474" cy="10474"/>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0">
              <a:extLst>
                <a:ext uri="{FF2B5EF4-FFF2-40B4-BE49-F238E27FC236}">
                  <a16:creationId xmlns:a16="http://schemas.microsoft.com/office/drawing/2014/main" id="{1AA1E985-8171-4F8C-AD6F-ED31D83B1EF1}"/>
                </a:ext>
              </a:extLst>
            </p:cNvPr>
            <p:cNvSpPr>
              <a:spLocks/>
            </p:cNvSpPr>
            <p:nvPr/>
          </p:nvSpPr>
          <p:spPr bwMode="auto">
            <a:xfrm>
              <a:off x="2370561" y="4572465"/>
              <a:ext cx="10474" cy="10474"/>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71">
              <a:extLst>
                <a:ext uri="{FF2B5EF4-FFF2-40B4-BE49-F238E27FC236}">
                  <a16:creationId xmlns:a16="http://schemas.microsoft.com/office/drawing/2014/main" id="{F5532C66-31DA-444B-94D2-4E8A899C7FD0}"/>
                </a:ext>
              </a:extLst>
            </p:cNvPr>
            <p:cNvSpPr>
              <a:spLocks/>
            </p:cNvSpPr>
            <p:nvPr/>
          </p:nvSpPr>
          <p:spPr bwMode="auto">
            <a:xfrm>
              <a:off x="2761550" y="4876180"/>
              <a:ext cx="10474" cy="1396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72">
              <a:extLst>
                <a:ext uri="{FF2B5EF4-FFF2-40B4-BE49-F238E27FC236}">
                  <a16:creationId xmlns:a16="http://schemas.microsoft.com/office/drawing/2014/main" id="{23C874F7-AA41-4A71-B7A5-D9298A6CA8A1}"/>
                </a:ext>
              </a:extLst>
            </p:cNvPr>
            <p:cNvSpPr>
              <a:spLocks/>
            </p:cNvSpPr>
            <p:nvPr/>
          </p:nvSpPr>
          <p:spPr bwMode="auto">
            <a:xfrm>
              <a:off x="2761550" y="4876180"/>
              <a:ext cx="10474" cy="1396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73">
              <a:extLst>
                <a:ext uri="{FF2B5EF4-FFF2-40B4-BE49-F238E27FC236}">
                  <a16:creationId xmlns:a16="http://schemas.microsoft.com/office/drawing/2014/main" id="{627C7178-9D26-49D7-8C05-D211B4EC4EE7}"/>
                </a:ext>
              </a:extLst>
            </p:cNvPr>
            <p:cNvSpPr>
              <a:spLocks/>
            </p:cNvSpPr>
            <p:nvPr/>
          </p:nvSpPr>
          <p:spPr bwMode="auto">
            <a:xfrm>
              <a:off x="2667293" y="4736541"/>
              <a:ext cx="62837" cy="52366"/>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74">
              <a:extLst>
                <a:ext uri="{FF2B5EF4-FFF2-40B4-BE49-F238E27FC236}">
                  <a16:creationId xmlns:a16="http://schemas.microsoft.com/office/drawing/2014/main" id="{6F0174CC-BC6B-482E-83C5-6D291A305F45}"/>
                </a:ext>
              </a:extLst>
            </p:cNvPr>
            <p:cNvSpPr>
              <a:spLocks/>
            </p:cNvSpPr>
            <p:nvPr/>
          </p:nvSpPr>
          <p:spPr bwMode="auto">
            <a:xfrm>
              <a:off x="2667293" y="4736541"/>
              <a:ext cx="62837" cy="52366"/>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75">
              <a:extLst>
                <a:ext uri="{FF2B5EF4-FFF2-40B4-BE49-F238E27FC236}">
                  <a16:creationId xmlns:a16="http://schemas.microsoft.com/office/drawing/2014/main" id="{3A4B2F50-4A25-408D-BA84-1F455D5DC528}"/>
                </a:ext>
              </a:extLst>
            </p:cNvPr>
            <p:cNvSpPr>
              <a:spLocks/>
            </p:cNvSpPr>
            <p:nvPr/>
          </p:nvSpPr>
          <p:spPr bwMode="auto">
            <a:xfrm>
              <a:off x="2723149" y="4785414"/>
              <a:ext cx="3492" cy="3492"/>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76">
              <a:extLst>
                <a:ext uri="{FF2B5EF4-FFF2-40B4-BE49-F238E27FC236}">
                  <a16:creationId xmlns:a16="http://schemas.microsoft.com/office/drawing/2014/main" id="{712CE39C-B8BC-48E6-8878-CF13545FDF6F}"/>
                </a:ext>
              </a:extLst>
            </p:cNvPr>
            <p:cNvSpPr>
              <a:spLocks/>
            </p:cNvSpPr>
            <p:nvPr/>
          </p:nvSpPr>
          <p:spPr bwMode="auto">
            <a:xfrm>
              <a:off x="2723149" y="4785414"/>
              <a:ext cx="3492" cy="3492"/>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77">
              <a:extLst>
                <a:ext uri="{FF2B5EF4-FFF2-40B4-BE49-F238E27FC236}">
                  <a16:creationId xmlns:a16="http://schemas.microsoft.com/office/drawing/2014/main" id="{55FBBA97-21D7-4857-9909-46BBEC2CF4EA}"/>
                </a:ext>
              </a:extLst>
            </p:cNvPr>
            <p:cNvSpPr>
              <a:spLocks noChangeArrowheads="1"/>
            </p:cNvSpPr>
            <p:nvPr/>
          </p:nvSpPr>
          <p:spPr bwMode="auto">
            <a:xfrm>
              <a:off x="2726641" y="4781923"/>
              <a:ext cx="3492" cy="3492"/>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78">
              <a:extLst>
                <a:ext uri="{FF2B5EF4-FFF2-40B4-BE49-F238E27FC236}">
                  <a16:creationId xmlns:a16="http://schemas.microsoft.com/office/drawing/2014/main" id="{55CB1851-A9C3-4C18-BEEE-828642050857}"/>
                </a:ext>
              </a:extLst>
            </p:cNvPr>
            <p:cNvSpPr>
              <a:spLocks/>
            </p:cNvSpPr>
            <p:nvPr/>
          </p:nvSpPr>
          <p:spPr bwMode="auto">
            <a:xfrm>
              <a:off x="2726641" y="4781923"/>
              <a:ext cx="0" cy="349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79">
              <a:extLst>
                <a:ext uri="{FF2B5EF4-FFF2-40B4-BE49-F238E27FC236}">
                  <a16:creationId xmlns:a16="http://schemas.microsoft.com/office/drawing/2014/main" id="{B055A276-04DC-4AC3-8733-A60372FEC6E0}"/>
                </a:ext>
              </a:extLst>
            </p:cNvPr>
            <p:cNvSpPr>
              <a:spLocks/>
            </p:cNvSpPr>
            <p:nvPr/>
          </p:nvSpPr>
          <p:spPr bwMode="auto">
            <a:xfrm>
              <a:off x="2667293" y="4740031"/>
              <a:ext cx="59348" cy="48874"/>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80">
              <a:extLst>
                <a:ext uri="{FF2B5EF4-FFF2-40B4-BE49-F238E27FC236}">
                  <a16:creationId xmlns:a16="http://schemas.microsoft.com/office/drawing/2014/main" id="{1E33C3FE-A9DB-48E2-882D-A20E161346B1}"/>
                </a:ext>
              </a:extLst>
            </p:cNvPr>
            <p:cNvSpPr>
              <a:spLocks/>
            </p:cNvSpPr>
            <p:nvPr/>
          </p:nvSpPr>
          <p:spPr bwMode="auto">
            <a:xfrm>
              <a:off x="2667293" y="4740031"/>
              <a:ext cx="59348" cy="48874"/>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00">
              <a:extLst>
                <a:ext uri="{FF2B5EF4-FFF2-40B4-BE49-F238E27FC236}">
                  <a16:creationId xmlns:a16="http://schemas.microsoft.com/office/drawing/2014/main" id="{094F8209-F220-4350-A23F-9B6B18C9B432}"/>
                </a:ext>
              </a:extLst>
            </p:cNvPr>
            <p:cNvSpPr>
              <a:spLocks/>
            </p:cNvSpPr>
            <p:nvPr/>
          </p:nvSpPr>
          <p:spPr bwMode="auto">
            <a:xfrm>
              <a:off x="1043993" y="4516609"/>
              <a:ext cx="481754" cy="719140"/>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01">
              <a:extLst>
                <a:ext uri="{FF2B5EF4-FFF2-40B4-BE49-F238E27FC236}">
                  <a16:creationId xmlns:a16="http://schemas.microsoft.com/office/drawing/2014/main" id="{370EE7FD-3973-47EE-92B1-84179B3E609B}"/>
                </a:ext>
              </a:extLst>
            </p:cNvPr>
            <p:cNvSpPr>
              <a:spLocks/>
            </p:cNvSpPr>
            <p:nvPr/>
          </p:nvSpPr>
          <p:spPr bwMode="auto">
            <a:xfrm>
              <a:off x="1033518" y="4851743"/>
              <a:ext cx="1054273" cy="109267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02">
              <a:extLst>
                <a:ext uri="{FF2B5EF4-FFF2-40B4-BE49-F238E27FC236}">
                  <a16:creationId xmlns:a16="http://schemas.microsoft.com/office/drawing/2014/main" id="{036B5C67-D471-4FC6-BAF1-9292EB55E48D}"/>
                </a:ext>
              </a:extLst>
            </p:cNvPr>
            <p:cNvSpPr>
              <a:spLocks/>
            </p:cNvSpPr>
            <p:nvPr/>
          </p:nvSpPr>
          <p:spPr bwMode="auto">
            <a:xfrm>
              <a:off x="1092866" y="4914580"/>
              <a:ext cx="928599" cy="967000"/>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03">
              <a:extLst>
                <a:ext uri="{FF2B5EF4-FFF2-40B4-BE49-F238E27FC236}">
                  <a16:creationId xmlns:a16="http://schemas.microsoft.com/office/drawing/2014/main" id="{B45FB3A4-3C59-495B-8B86-CE9BE5A723C7}"/>
                </a:ext>
              </a:extLst>
            </p:cNvPr>
            <p:cNvSpPr>
              <a:spLocks/>
            </p:cNvSpPr>
            <p:nvPr/>
          </p:nvSpPr>
          <p:spPr bwMode="auto">
            <a:xfrm>
              <a:off x="1092866" y="4914580"/>
              <a:ext cx="928599" cy="967000"/>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04">
              <a:extLst>
                <a:ext uri="{FF2B5EF4-FFF2-40B4-BE49-F238E27FC236}">
                  <a16:creationId xmlns:a16="http://schemas.microsoft.com/office/drawing/2014/main" id="{3FBF63C8-B23B-48CE-B159-7D2E634BEBE2}"/>
                </a:ext>
              </a:extLst>
            </p:cNvPr>
            <p:cNvSpPr>
              <a:spLocks/>
            </p:cNvSpPr>
            <p:nvPr/>
          </p:nvSpPr>
          <p:spPr bwMode="auto">
            <a:xfrm>
              <a:off x="1536219" y="4914580"/>
              <a:ext cx="485246" cy="967000"/>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05">
              <a:extLst>
                <a:ext uri="{FF2B5EF4-FFF2-40B4-BE49-F238E27FC236}">
                  <a16:creationId xmlns:a16="http://schemas.microsoft.com/office/drawing/2014/main" id="{D7C6B9B3-1086-47BA-9B46-C0C0D3D61525}"/>
                </a:ext>
              </a:extLst>
            </p:cNvPr>
            <p:cNvSpPr>
              <a:spLocks/>
            </p:cNvSpPr>
            <p:nvPr/>
          </p:nvSpPr>
          <p:spPr bwMode="auto">
            <a:xfrm>
              <a:off x="1536219" y="4914580"/>
              <a:ext cx="485246" cy="967000"/>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06">
              <a:extLst>
                <a:ext uri="{FF2B5EF4-FFF2-40B4-BE49-F238E27FC236}">
                  <a16:creationId xmlns:a16="http://schemas.microsoft.com/office/drawing/2014/main" id="{E8093773-2B2A-493C-B055-7D184A850D8C}"/>
                </a:ext>
              </a:extLst>
            </p:cNvPr>
            <p:cNvSpPr>
              <a:spLocks/>
            </p:cNvSpPr>
            <p:nvPr/>
          </p:nvSpPr>
          <p:spPr bwMode="auto">
            <a:xfrm>
              <a:off x="1365162" y="5263677"/>
              <a:ext cx="150113" cy="118693"/>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07">
              <a:extLst>
                <a:ext uri="{FF2B5EF4-FFF2-40B4-BE49-F238E27FC236}">
                  <a16:creationId xmlns:a16="http://schemas.microsoft.com/office/drawing/2014/main" id="{F6D4D8A2-1206-4B13-9F8E-9AF31F515563}"/>
                </a:ext>
              </a:extLst>
            </p:cNvPr>
            <p:cNvSpPr>
              <a:spLocks/>
            </p:cNvSpPr>
            <p:nvPr/>
          </p:nvSpPr>
          <p:spPr bwMode="auto">
            <a:xfrm>
              <a:off x="1511783" y="5371898"/>
              <a:ext cx="223422" cy="178040"/>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08">
              <a:extLst>
                <a:ext uri="{FF2B5EF4-FFF2-40B4-BE49-F238E27FC236}">
                  <a16:creationId xmlns:a16="http://schemas.microsoft.com/office/drawing/2014/main" id="{1E9F1465-5713-4AE8-9F13-8FBF4EEC0EB6}"/>
                </a:ext>
              </a:extLst>
            </p:cNvPr>
            <p:cNvSpPr>
              <a:spLocks/>
            </p:cNvSpPr>
            <p:nvPr/>
          </p:nvSpPr>
          <p:spPr bwMode="auto">
            <a:xfrm>
              <a:off x="1333742" y="5309061"/>
              <a:ext cx="366553" cy="282770"/>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09">
              <a:extLst>
                <a:ext uri="{FF2B5EF4-FFF2-40B4-BE49-F238E27FC236}">
                  <a16:creationId xmlns:a16="http://schemas.microsoft.com/office/drawing/2014/main" id="{7B3379A4-041F-43E4-9DD2-698559389DE4}"/>
                </a:ext>
              </a:extLst>
            </p:cNvPr>
            <p:cNvSpPr>
              <a:spLocks/>
            </p:cNvSpPr>
            <p:nvPr/>
          </p:nvSpPr>
          <p:spPr bwMode="auto">
            <a:xfrm>
              <a:off x="1302325" y="5354442"/>
              <a:ext cx="366553" cy="282770"/>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10">
              <a:extLst>
                <a:ext uri="{FF2B5EF4-FFF2-40B4-BE49-F238E27FC236}">
                  <a16:creationId xmlns:a16="http://schemas.microsoft.com/office/drawing/2014/main" id="{E90F9118-4FCC-4813-B89A-D100425A2C84}"/>
                </a:ext>
              </a:extLst>
            </p:cNvPr>
            <p:cNvSpPr>
              <a:spLocks/>
            </p:cNvSpPr>
            <p:nvPr/>
          </p:nvSpPr>
          <p:spPr bwMode="auto">
            <a:xfrm>
              <a:off x="1267414" y="5396334"/>
              <a:ext cx="366553" cy="282770"/>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11">
              <a:extLst>
                <a:ext uri="{FF2B5EF4-FFF2-40B4-BE49-F238E27FC236}">
                  <a16:creationId xmlns:a16="http://schemas.microsoft.com/office/drawing/2014/main" id="{52309ABB-14F2-408A-B114-1062EBD39012}"/>
                </a:ext>
              </a:extLst>
            </p:cNvPr>
            <p:cNvSpPr>
              <a:spLocks/>
            </p:cNvSpPr>
            <p:nvPr/>
          </p:nvSpPr>
          <p:spPr bwMode="auto">
            <a:xfrm>
              <a:off x="1462909" y="5549936"/>
              <a:ext cx="171059" cy="129168"/>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12">
              <a:extLst>
                <a:ext uri="{FF2B5EF4-FFF2-40B4-BE49-F238E27FC236}">
                  <a16:creationId xmlns:a16="http://schemas.microsoft.com/office/drawing/2014/main" id="{76AFBDAF-04F7-493F-A185-6F12CE2D377A}"/>
                </a:ext>
              </a:extLst>
            </p:cNvPr>
            <p:cNvSpPr>
              <a:spLocks/>
            </p:cNvSpPr>
            <p:nvPr/>
          </p:nvSpPr>
          <p:spPr bwMode="auto">
            <a:xfrm>
              <a:off x="1232505" y="5441717"/>
              <a:ext cx="366553" cy="282770"/>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13">
              <a:extLst>
                <a:ext uri="{FF2B5EF4-FFF2-40B4-BE49-F238E27FC236}">
                  <a16:creationId xmlns:a16="http://schemas.microsoft.com/office/drawing/2014/main" id="{75076CF3-2692-4780-AC79-A44DF6D6C734}"/>
                </a:ext>
              </a:extLst>
            </p:cNvPr>
            <p:cNvSpPr>
              <a:spLocks/>
            </p:cNvSpPr>
            <p:nvPr/>
          </p:nvSpPr>
          <p:spPr bwMode="auto">
            <a:xfrm>
              <a:off x="1197595" y="5483609"/>
              <a:ext cx="370043" cy="282770"/>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14">
              <a:extLst>
                <a:ext uri="{FF2B5EF4-FFF2-40B4-BE49-F238E27FC236}">
                  <a16:creationId xmlns:a16="http://schemas.microsoft.com/office/drawing/2014/main" id="{CC78D68A-FF66-4044-9DD9-8A6A60D5B001}"/>
                </a:ext>
              </a:extLst>
            </p:cNvPr>
            <p:cNvSpPr>
              <a:spLocks/>
            </p:cNvSpPr>
            <p:nvPr/>
          </p:nvSpPr>
          <p:spPr bwMode="auto">
            <a:xfrm>
              <a:off x="1197595" y="5483609"/>
              <a:ext cx="209458" cy="164077"/>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15">
              <a:extLst>
                <a:ext uri="{FF2B5EF4-FFF2-40B4-BE49-F238E27FC236}">
                  <a16:creationId xmlns:a16="http://schemas.microsoft.com/office/drawing/2014/main" id="{96280CCB-DCF4-4CA7-B044-3477B9975AC7}"/>
                </a:ext>
              </a:extLst>
            </p:cNvPr>
            <p:cNvSpPr>
              <a:spLocks/>
            </p:cNvSpPr>
            <p:nvPr/>
          </p:nvSpPr>
          <p:spPr bwMode="auto">
            <a:xfrm>
              <a:off x="1445454" y="5089128"/>
              <a:ext cx="198986" cy="230404"/>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6">
              <a:extLst>
                <a:ext uri="{FF2B5EF4-FFF2-40B4-BE49-F238E27FC236}">
                  <a16:creationId xmlns:a16="http://schemas.microsoft.com/office/drawing/2014/main" id="{38B436B3-AD9A-42E1-AAE8-A97E43BAC45E}"/>
                </a:ext>
              </a:extLst>
            </p:cNvPr>
            <p:cNvSpPr>
              <a:spLocks/>
            </p:cNvSpPr>
            <p:nvPr/>
          </p:nvSpPr>
          <p:spPr bwMode="auto">
            <a:xfrm>
              <a:off x="1466399" y="5141494"/>
              <a:ext cx="122185" cy="139639"/>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17">
              <a:extLst>
                <a:ext uri="{FF2B5EF4-FFF2-40B4-BE49-F238E27FC236}">
                  <a16:creationId xmlns:a16="http://schemas.microsoft.com/office/drawing/2014/main" id="{DE9ACAAB-03B6-48B4-BC3E-DF1B38C56AD1}"/>
                </a:ext>
              </a:extLst>
            </p:cNvPr>
            <p:cNvSpPr>
              <a:spLocks/>
            </p:cNvSpPr>
            <p:nvPr/>
          </p:nvSpPr>
          <p:spPr bwMode="auto">
            <a:xfrm>
              <a:off x="1550182" y="5378880"/>
              <a:ext cx="198986" cy="233896"/>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18">
              <a:extLst>
                <a:ext uri="{FF2B5EF4-FFF2-40B4-BE49-F238E27FC236}">
                  <a16:creationId xmlns:a16="http://schemas.microsoft.com/office/drawing/2014/main" id="{537FDC1E-5E39-4829-BFC8-2AD2DA8D8635}"/>
                </a:ext>
              </a:extLst>
            </p:cNvPr>
            <p:cNvSpPr>
              <a:spLocks/>
            </p:cNvSpPr>
            <p:nvPr/>
          </p:nvSpPr>
          <p:spPr bwMode="auto">
            <a:xfrm>
              <a:off x="1302325" y="5330006"/>
              <a:ext cx="198986" cy="233896"/>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19">
              <a:extLst>
                <a:ext uri="{FF2B5EF4-FFF2-40B4-BE49-F238E27FC236}">
                  <a16:creationId xmlns:a16="http://schemas.microsoft.com/office/drawing/2014/main" id="{F0E51A43-620F-4470-A61E-20E8C2C05F4E}"/>
                </a:ext>
              </a:extLst>
            </p:cNvPr>
            <p:cNvSpPr>
              <a:spLocks/>
            </p:cNvSpPr>
            <p:nvPr/>
          </p:nvSpPr>
          <p:spPr bwMode="auto">
            <a:xfrm>
              <a:off x="1578110" y="5424262"/>
              <a:ext cx="129166" cy="139639"/>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20">
              <a:extLst>
                <a:ext uri="{FF2B5EF4-FFF2-40B4-BE49-F238E27FC236}">
                  <a16:creationId xmlns:a16="http://schemas.microsoft.com/office/drawing/2014/main" id="{365FD80E-468E-4A5C-8D7E-81693B23C170}"/>
                </a:ext>
              </a:extLst>
            </p:cNvPr>
            <p:cNvSpPr>
              <a:spLocks/>
            </p:cNvSpPr>
            <p:nvPr/>
          </p:nvSpPr>
          <p:spPr bwMode="auto">
            <a:xfrm>
              <a:off x="1717749" y="5096110"/>
              <a:ext cx="233896" cy="185022"/>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21">
              <a:extLst>
                <a:ext uri="{FF2B5EF4-FFF2-40B4-BE49-F238E27FC236}">
                  <a16:creationId xmlns:a16="http://schemas.microsoft.com/office/drawing/2014/main" id="{F3091320-2A42-45B4-BB21-571C045DA598}"/>
                </a:ext>
              </a:extLst>
            </p:cNvPr>
            <p:cNvSpPr>
              <a:spLocks/>
            </p:cNvSpPr>
            <p:nvPr/>
          </p:nvSpPr>
          <p:spPr bwMode="auto">
            <a:xfrm>
              <a:off x="1578110" y="4991380"/>
              <a:ext cx="55856" cy="48874"/>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22">
              <a:extLst>
                <a:ext uri="{FF2B5EF4-FFF2-40B4-BE49-F238E27FC236}">
                  <a16:creationId xmlns:a16="http://schemas.microsoft.com/office/drawing/2014/main" id="{B77FB2B6-0B51-4671-8F6B-C794A2A30F03}"/>
                </a:ext>
              </a:extLst>
            </p:cNvPr>
            <p:cNvSpPr>
              <a:spLocks/>
            </p:cNvSpPr>
            <p:nvPr/>
          </p:nvSpPr>
          <p:spPr bwMode="auto">
            <a:xfrm>
              <a:off x="1647930" y="5043746"/>
              <a:ext cx="55856" cy="48874"/>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23">
              <a:extLst>
                <a:ext uri="{FF2B5EF4-FFF2-40B4-BE49-F238E27FC236}">
                  <a16:creationId xmlns:a16="http://schemas.microsoft.com/office/drawing/2014/main" id="{663843D1-7885-4BAC-A364-BB4AFE452ECD}"/>
                </a:ext>
              </a:extLst>
            </p:cNvPr>
            <p:cNvSpPr>
              <a:spLocks/>
            </p:cNvSpPr>
            <p:nvPr/>
          </p:nvSpPr>
          <p:spPr bwMode="auto">
            <a:xfrm>
              <a:off x="1326761" y="5375388"/>
              <a:ext cx="132657" cy="146621"/>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24">
              <a:extLst>
                <a:ext uri="{FF2B5EF4-FFF2-40B4-BE49-F238E27FC236}">
                  <a16:creationId xmlns:a16="http://schemas.microsoft.com/office/drawing/2014/main" id="{ED4276B2-0095-43C2-9E25-43F8199179A6}"/>
                </a:ext>
              </a:extLst>
            </p:cNvPr>
            <p:cNvSpPr>
              <a:spLocks/>
            </p:cNvSpPr>
            <p:nvPr/>
          </p:nvSpPr>
          <p:spPr bwMode="auto">
            <a:xfrm>
              <a:off x="1040500" y="5176403"/>
              <a:ext cx="834343" cy="610920"/>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25">
              <a:extLst>
                <a:ext uri="{FF2B5EF4-FFF2-40B4-BE49-F238E27FC236}">
                  <a16:creationId xmlns:a16="http://schemas.microsoft.com/office/drawing/2014/main" id="{41784C82-E8DB-49BF-B001-4296652D19EF}"/>
                </a:ext>
              </a:extLst>
            </p:cNvPr>
            <p:cNvSpPr>
              <a:spLocks/>
            </p:cNvSpPr>
            <p:nvPr/>
          </p:nvSpPr>
          <p:spPr bwMode="auto">
            <a:xfrm>
              <a:off x="1040500" y="5176403"/>
              <a:ext cx="722632" cy="610920"/>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26">
              <a:extLst>
                <a:ext uri="{FF2B5EF4-FFF2-40B4-BE49-F238E27FC236}">
                  <a16:creationId xmlns:a16="http://schemas.microsoft.com/office/drawing/2014/main" id="{D2F8972B-C69D-44C5-AAFB-E719CD7E929D}"/>
                </a:ext>
              </a:extLst>
            </p:cNvPr>
            <p:cNvSpPr>
              <a:spLocks/>
            </p:cNvSpPr>
            <p:nvPr/>
          </p:nvSpPr>
          <p:spPr bwMode="auto">
            <a:xfrm>
              <a:off x="2520671" y="4614356"/>
              <a:ext cx="212950" cy="171059"/>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15">
            <a:extLst>
              <a:ext uri="{FF2B5EF4-FFF2-40B4-BE49-F238E27FC236}">
                <a16:creationId xmlns:a16="http://schemas.microsoft.com/office/drawing/2014/main" id="{BB618AEF-8C62-470E-928E-3617F334CFAA}"/>
              </a:ext>
            </a:extLst>
          </p:cNvPr>
          <p:cNvGrpSpPr/>
          <p:nvPr/>
        </p:nvGrpSpPr>
        <p:grpSpPr>
          <a:xfrm>
            <a:off x="7500278" y="2116493"/>
            <a:ext cx="1165005" cy="1591930"/>
            <a:chOff x="8655589" y="2034529"/>
            <a:chExt cx="2066655" cy="2810233"/>
          </a:xfrm>
        </p:grpSpPr>
        <p:sp>
          <p:nvSpPr>
            <p:cNvPr id="117" name="Freeform 183">
              <a:extLst>
                <a:ext uri="{FF2B5EF4-FFF2-40B4-BE49-F238E27FC236}">
                  <a16:creationId xmlns:a16="http://schemas.microsoft.com/office/drawing/2014/main" id="{E038828A-7FF4-431C-B671-5162658A3D77}"/>
                </a:ext>
              </a:extLst>
            </p:cNvPr>
            <p:cNvSpPr>
              <a:spLocks/>
            </p:cNvSpPr>
            <p:nvPr/>
          </p:nvSpPr>
          <p:spPr bwMode="auto">
            <a:xfrm>
              <a:off x="8655589" y="2512791"/>
              <a:ext cx="2066655" cy="2314514"/>
            </a:xfrm>
            <a:custGeom>
              <a:avLst/>
              <a:gdLst>
                <a:gd name="T0" fmla="*/ 591 w 631"/>
                <a:gd name="T1" fmla="*/ 561 h 711"/>
                <a:gd name="T2" fmla="*/ 356 w 631"/>
                <a:gd name="T3" fmla="*/ 697 h 711"/>
                <a:gd name="T4" fmla="*/ 276 w 631"/>
                <a:gd name="T5" fmla="*/ 697 h 711"/>
                <a:gd name="T6" fmla="*/ 40 w 631"/>
                <a:gd name="T7" fmla="*/ 561 h 711"/>
                <a:gd name="T8" fmla="*/ 0 w 631"/>
                <a:gd name="T9" fmla="*/ 492 h 711"/>
                <a:gd name="T10" fmla="*/ 0 w 631"/>
                <a:gd name="T11" fmla="*/ 220 h 711"/>
                <a:gd name="T12" fmla="*/ 40 w 631"/>
                <a:gd name="T13" fmla="*/ 150 h 711"/>
                <a:gd name="T14" fmla="*/ 275 w 631"/>
                <a:gd name="T15" fmla="*/ 14 h 711"/>
                <a:gd name="T16" fmla="*/ 355 w 631"/>
                <a:gd name="T17" fmla="*/ 14 h 711"/>
                <a:gd name="T18" fmla="*/ 591 w 631"/>
                <a:gd name="T19" fmla="*/ 150 h 711"/>
                <a:gd name="T20" fmla="*/ 631 w 631"/>
                <a:gd name="T21" fmla="*/ 219 h 711"/>
                <a:gd name="T22" fmla="*/ 631 w 631"/>
                <a:gd name="T23" fmla="*/ 491 h 711"/>
                <a:gd name="T24" fmla="*/ 591 w 631"/>
                <a:gd name="T25" fmla="*/ 56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 h="711">
                  <a:moveTo>
                    <a:pt x="591" y="561"/>
                  </a:moveTo>
                  <a:cubicBezTo>
                    <a:pt x="356" y="697"/>
                    <a:pt x="356" y="697"/>
                    <a:pt x="356" y="697"/>
                  </a:cubicBezTo>
                  <a:cubicBezTo>
                    <a:pt x="331" y="711"/>
                    <a:pt x="301" y="711"/>
                    <a:pt x="276" y="697"/>
                  </a:cubicBezTo>
                  <a:cubicBezTo>
                    <a:pt x="40" y="561"/>
                    <a:pt x="40" y="561"/>
                    <a:pt x="40" y="561"/>
                  </a:cubicBezTo>
                  <a:cubicBezTo>
                    <a:pt x="15" y="547"/>
                    <a:pt x="0" y="520"/>
                    <a:pt x="0" y="492"/>
                  </a:cubicBezTo>
                  <a:cubicBezTo>
                    <a:pt x="0" y="220"/>
                    <a:pt x="0" y="220"/>
                    <a:pt x="0" y="220"/>
                  </a:cubicBezTo>
                  <a:cubicBezTo>
                    <a:pt x="0" y="191"/>
                    <a:pt x="15" y="165"/>
                    <a:pt x="40" y="150"/>
                  </a:cubicBezTo>
                  <a:cubicBezTo>
                    <a:pt x="275" y="14"/>
                    <a:pt x="275" y="14"/>
                    <a:pt x="275" y="14"/>
                  </a:cubicBezTo>
                  <a:cubicBezTo>
                    <a:pt x="300" y="0"/>
                    <a:pt x="330" y="0"/>
                    <a:pt x="355" y="14"/>
                  </a:cubicBezTo>
                  <a:cubicBezTo>
                    <a:pt x="591" y="150"/>
                    <a:pt x="591" y="150"/>
                    <a:pt x="591" y="150"/>
                  </a:cubicBezTo>
                  <a:cubicBezTo>
                    <a:pt x="615" y="164"/>
                    <a:pt x="631" y="191"/>
                    <a:pt x="631" y="219"/>
                  </a:cubicBezTo>
                  <a:cubicBezTo>
                    <a:pt x="631" y="491"/>
                    <a:pt x="631" y="491"/>
                    <a:pt x="631" y="491"/>
                  </a:cubicBezTo>
                  <a:cubicBezTo>
                    <a:pt x="631" y="520"/>
                    <a:pt x="616" y="546"/>
                    <a:pt x="591" y="561"/>
                  </a:cubicBezTo>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8" name="Group 117">
              <a:extLst>
                <a:ext uri="{FF2B5EF4-FFF2-40B4-BE49-F238E27FC236}">
                  <a16:creationId xmlns:a16="http://schemas.microsoft.com/office/drawing/2014/main" id="{B62E24E1-30EF-4DF4-95A6-CA5392CAA224}"/>
                </a:ext>
              </a:extLst>
            </p:cNvPr>
            <p:cNvGrpSpPr/>
            <p:nvPr/>
          </p:nvGrpSpPr>
          <p:grpSpPr>
            <a:xfrm>
              <a:off x="8858067" y="2034529"/>
              <a:ext cx="1762938" cy="2810233"/>
              <a:chOff x="8858067" y="2034529"/>
              <a:chExt cx="1762938" cy="2810233"/>
            </a:xfrm>
          </p:grpSpPr>
          <p:sp>
            <p:nvSpPr>
              <p:cNvPr id="119" name="Freeform 184">
                <a:extLst>
                  <a:ext uri="{FF2B5EF4-FFF2-40B4-BE49-F238E27FC236}">
                    <a16:creationId xmlns:a16="http://schemas.microsoft.com/office/drawing/2014/main" id="{17A22547-F06A-4208-940E-BDA5C751B52B}"/>
                  </a:ext>
                </a:extLst>
              </p:cNvPr>
              <p:cNvSpPr>
                <a:spLocks/>
              </p:cNvSpPr>
              <p:nvPr/>
            </p:nvSpPr>
            <p:spPr bwMode="auto">
              <a:xfrm>
                <a:off x="9151308" y="3933618"/>
                <a:ext cx="1054273" cy="893688"/>
              </a:xfrm>
              <a:custGeom>
                <a:avLst/>
                <a:gdLst>
                  <a:gd name="T0" fmla="*/ 0 w 322"/>
                  <a:gd name="T1" fmla="*/ 0 h 275"/>
                  <a:gd name="T2" fmla="*/ 0 w 322"/>
                  <a:gd name="T3" fmla="*/ 189 h 275"/>
                  <a:gd name="T4" fmla="*/ 125 w 322"/>
                  <a:gd name="T5" fmla="*/ 261 h 275"/>
                  <a:gd name="T6" fmla="*/ 205 w 322"/>
                  <a:gd name="T7" fmla="*/ 261 h 275"/>
                  <a:gd name="T8" fmla="*/ 322 w 322"/>
                  <a:gd name="T9" fmla="*/ 193 h 275"/>
                  <a:gd name="T10" fmla="*/ 322 w 322"/>
                  <a:gd name="T11" fmla="*/ 0 h 275"/>
                  <a:gd name="T12" fmla="*/ 0 w 32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322" h="275">
                    <a:moveTo>
                      <a:pt x="0" y="0"/>
                    </a:moveTo>
                    <a:cubicBezTo>
                      <a:pt x="0" y="189"/>
                      <a:pt x="0" y="189"/>
                      <a:pt x="0" y="189"/>
                    </a:cubicBezTo>
                    <a:cubicBezTo>
                      <a:pt x="125" y="261"/>
                      <a:pt x="125" y="261"/>
                      <a:pt x="125" y="261"/>
                    </a:cubicBezTo>
                    <a:cubicBezTo>
                      <a:pt x="150" y="275"/>
                      <a:pt x="180" y="275"/>
                      <a:pt x="205" y="261"/>
                    </a:cubicBezTo>
                    <a:cubicBezTo>
                      <a:pt x="322" y="193"/>
                      <a:pt x="322" y="193"/>
                      <a:pt x="322" y="193"/>
                    </a:cubicBezTo>
                    <a:cubicBezTo>
                      <a:pt x="322" y="0"/>
                      <a:pt x="322" y="0"/>
                      <a:pt x="322" y="0"/>
                    </a:cubicBezTo>
                    <a:cubicBezTo>
                      <a:pt x="0" y="0"/>
                      <a:pt x="0" y="0"/>
                      <a:pt x="0" y="0"/>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6">
                <a:extLst>
                  <a:ext uri="{FF2B5EF4-FFF2-40B4-BE49-F238E27FC236}">
                    <a16:creationId xmlns:a16="http://schemas.microsoft.com/office/drawing/2014/main" id="{7CE7B69F-A147-45A9-B61A-BA04C0B88145}"/>
                  </a:ext>
                </a:extLst>
              </p:cNvPr>
              <p:cNvSpPr>
                <a:spLocks/>
              </p:cNvSpPr>
              <p:nvPr/>
            </p:nvSpPr>
            <p:spPr bwMode="auto">
              <a:xfrm>
                <a:off x="8858067" y="3392516"/>
                <a:ext cx="1630284" cy="1124093"/>
              </a:xfrm>
              <a:custGeom>
                <a:avLst/>
                <a:gdLst>
                  <a:gd name="T0" fmla="*/ 497 w 498"/>
                  <a:gd name="T1" fmla="*/ 298 h 345"/>
                  <a:gd name="T2" fmla="*/ 466 w 498"/>
                  <a:gd name="T3" fmla="*/ 81 h 345"/>
                  <a:gd name="T4" fmla="*/ 371 w 498"/>
                  <a:gd name="T5" fmla="*/ 0 h 345"/>
                  <a:gd name="T6" fmla="*/ 127 w 498"/>
                  <a:gd name="T7" fmla="*/ 0 h 345"/>
                  <a:gd name="T8" fmla="*/ 33 w 498"/>
                  <a:gd name="T9" fmla="*/ 81 h 345"/>
                  <a:gd name="T10" fmla="*/ 0 w 498"/>
                  <a:gd name="T11" fmla="*/ 304 h 345"/>
                  <a:gd name="T12" fmla="*/ 71 w 498"/>
                  <a:gd name="T13" fmla="*/ 345 h 345"/>
                  <a:gd name="T14" fmla="*/ 490 w 498"/>
                  <a:gd name="T15" fmla="*/ 306 h 345"/>
                  <a:gd name="T16" fmla="*/ 497 w 498"/>
                  <a:gd name="T17" fmla="*/ 29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345">
                    <a:moveTo>
                      <a:pt x="497" y="298"/>
                    </a:moveTo>
                    <a:cubicBezTo>
                      <a:pt x="466" y="81"/>
                      <a:pt x="466" y="81"/>
                      <a:pt x="466" y="81"/>
                    </a:cubicBezTo>
                    <a:cubicBezTo>
                      <a:pt x="459" y="34"/>
                      <a:pt x="419" y="0"/>
                      <a:pt x="371" y="0"/>
                    </a:cubicBezTo>
                    <a:cubicBezTo>
                      <a:pt x="127" y="0"/>
                      <a:pt x="127" y="0"/>
                      <a:pt x="127" y="0"/>
                    </a:cubicBezTo>
                    <a:cubicBezTo>
                      <a:pt x="80" y="0"/>
                      <a:pt x="40" y="34"/>
                      <a:pt x="33" y="81"/>
                    </a:cubicBezTo>
                    <a:cubicBezTo>
                      <a:pt x="0" y="304"/>
                      <a:pt x="0" y="304"/>
                      <a:pt x="0" y="304"/>
                    </a:cubicBezTo>
                    <a:cubicBezTo>
                      <a:pt x="71" y="345"/>
                      <a:pt x="71" y="345"/>
                      <a:pt x="71" y="345"/>
                    </a:cubicBezTo>
                    <a:cubicBezTo>
                      <a:pt x="490" y="306"/>
                      <a:pt x="490" y="306"/>
                      <a:pt x="490" y="306"/>
                    </a:cubicBezTo>
                    <a:cubicBezTo>
                      <a:pt x="494" y="306"/>
                      <a:pt x="498" y="302"/>
                      <a:pt x="497" y="298"/>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7">
                <a:extLst>
                  <a:ext uri="{FF2B5EF4-FFF2-40B4-BE49-F238E27FC236}">
                    <a16:creationId xmlns:a16="http://schemas.microsoft.com/office/drawing/2014/main" id="{7F3DB02B-F731-4008-8605-8743A7E65D37}"/>
                  </a:ext>
                </a:extLst>
              </p:cNvPr>
              <p:cNvSpPr>
                <a:spLocks/>
              </p:cNvSpPr>
              <p:nvPr/>
            </p:nvSpPr>
            <p:spPr bwMode="auto">
              <a:xfrm>
                <a:off x="8896466" y="3392516"/>
                <a:ext cx="1556973" cy="736596"/>
              </a:xfrm>
              <a:custGeom>
                <a:avLst/>
                <a:gdLst>
                  <a:gd name="T0" fmla="*/ 475 w 475"/>
                  <a:gd name="T1" fmla="*/ 226 h 226"/>
                  <a:gd name="T2" fmla="*/ 454 w 475"/>
                  <a:gd name="T3" fmla="*/ 81 h 226"/>
                  <a:gd name="T4" fmla="*/ 359 w 475"/>
                  <a:gd name="T5" fmla="*/ 0 h 226"/>
                  <a:gd name="T6" fmla="*/ 115 w 475"/>
                  <a:gd name="T7" fmla="*/ 0 h 226"/>
                  <a:gd name="T8" fmla="*/ 21 w 475"/>
                  <a:gd name="T9" fmla="*/ 81 h 226"/>
                  <a:gd name="T10" fmla="*/ 0 w 475"/>
                  <a:gd name="T11" fmla="*/ 226 h 226"/>
                  <a:gd name="T12" fmla="*/ 475 w 475"/>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475" h="226">
                    <a:moveTo>
                      <a:pt x="475" y="226"/>
                    </a:moveTo>
                    <a:cubicBezTo>
                      <a:pt x="454" y="81"/>
                      <a:pt x="454" y="81"/>
                      <a:pt x="454" y="81"/>
                    </a:cubicBezTo>
                    <a:cubicBezTo>
                      <a:pt x="447" y="34"/>
                      <a:pt x="407" y="0"/>
                      <a:pt x="359" y="0"/>
                    </a:cubicBezTo>
                    <a:cubicBezTo>
                      <a:pt x="115" y="0"/>
                      <a:pt x="115" y="0"/>
                      <a:pt x="115" y="0"/>
                    </a:cubicBezTo>
                    <a:cubicBezTo>
                      <a:pt x="68" y="0"/>
                      <a:pt x="28" y="34"/>
                      <a:pt x="21" y="81"/>
                    </a:cubicBezTo>
                    <a:cubicBezTo>
                      <a:pt x="0" y="226"/>
                      <a:pt x="0" y="226"/>
                      <a:pt x="0" y="226"/>
                    </a:cubicBezTo>
                    <a:cubicBezTo>
                      <a:pt x="475" y="226"/>
                      <a:pt x="475" y="226"/>
                      <a:pt x="475" y="226"/>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98">
                <a:extLst>
                  <a:ext uri="{FF2B5EF4-FFF2-40B4-BE49-F238E27FC236}">
                    <a16:creationId xmlns:a16="http://schemas.microsoft.com/office/drawing/2014/main" id="{B0FA3EC5-7023-4DDD-BD0F-E56CABFC355C}"/>
                  </a:ext>
                </a:extLst>
              </p:cNvPr>
              <p:cNvSpPr>
                <a:spLocks/>
              </p:cNvSpPr>
              <p:nvPr/>
            </p:nvSpPr>
            <p:spPr bwMode="auto">
              <a:xfrm>
                <a:off x="9339820" y="3092293"/>
                <a:ext cx="673759" cy="635356"/>
              </a:xfrm>
              <a:custGeom>
                <a:avLst/>
                <a:gdLst>
                  <a:gd name="T0" fmla="*/ 172 w 206"/>
                  <a:gd name="T1" fmla="*/ 73 h 195"/>
                  <a:gd name="T2" fmla="*/ 172 w 206"/>
                  <a:gd name="T3" fmla="*/ 0 h 195"/>
                  <a:gd name="T4" fmla="*/ 33 w 206"/>
                  <a:gd name="T5" fmla="*/ 0 h 195"/>
                  <a:gd name="T6" fmla="*/ 33 w 206"/>
                  <a:gd name="T7" fmla="*/ 73 h 195"/>
                  <a:gd name="T8" fmla="*/ 14 w 206"/>
                  <a:gd name="T9" fmla="*/ 92 h 195"/>
                  <a:gd name="T10" fmla="*/ 0 w 206"/>
                  <a:gd name="T11" fmla="*/ 92 h 195"/>
                  <a:gd name="T12" fmla="*/ 103 w 206"/>
                  <a:gd name="T13" fmla="*/ 195 h 195"/>
                  <a:gd name="T14" fmla="*/ 206 w 206"/>
                  <a:gd name="T15" fmla="*/ 92 h 195"/>
                  <a:gd name="T16" fmla="*/ 191 w 206"/>
                  <a:gd name="T17" fmla="*/ 92 h 195"/>
                  <a:gd name="T18" fmla="*/ 172 w 206"/>
                  <a:gd name="T19" fmla="*/ 7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95">
                    <a:moveTo>
                      <a:pt x="172" y="73"/>
                    </a:moveTo>
                    <a:cubicBezTo>
                      <a:pt x="172" y="0"/>
                      <a:pt x="172" y="0"/>
                      <a:pt x="172" y="0"/>
                    </a:cubicBezTo>
                    <a:cubicBezTo>
                      <a:pt x="33" y="0"/>
                      <a:pt x="33" y="0"/>
                      <a:pt x="33" y="0"/>
                    </a:cubicBezTo>
                    <a:cubicBezTo>
                      <a:pt x="33" y="73"/>
                      <a:pt x="33" y="73"/>
                      <a:pt x="33" y="73"/>
                    </a:cubicBezTo>
                    <a:cubicBezTo>
                      <a:pt x="33" y="83"/>
                      <a:pt x="25" y="92"/>
                      <a:pt x="14" y="92"/>
                    </a:cubicBezTo>
                    <a:cubicBezTo>
                      <a:pt x="0" y="92"/>
                      <a:pt x="0" y="92"/>
                      <a:pt x="0" y="92"/>
                    </a:cubicBezTo>
                    <a:cubicBezTo>
                      <a:pt x="0" y="148"/>
                      <a:pt x="46" y="195"/>
                      <a:pt x="103" y="195"/>
                    </a:cubicBezTo>
                    <a:cubicBezTo>
                      <a:pt x="159" y="195"/>
                      <a:pt x="206" y="148"/>
                      <a:pt x="206" y="92"/>
                    </a:cubicBezTo>
                    <a:cubicBezTo>
                      <a:pt x="191" y="92"/>
                      <a:pt x="191" y="92"/>
                      <a:pt x="191" y="92"/>
                    </a:cubicBezTo>
                    <a:cubicBezTo>
                      <a:pt x="180" y="92"/>
                      <a:pt x="172" y="83"/>
                      <a:pt x="172" y="73"/>
                    </a:cubicBezTo>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99">
                <a:extLst>
                  <a:ext uri="{FF2B5EF4-FFF2-40B4-BE49-F238E27FC236}">
                    <a16:creationId xmlns:a16="http://schemas.microsoft.com/office/drawing/2014/main" id="{56780994-310C-4C7D-9B98-9DD3A76BF5DF}"/>
                  </a:ext>
                </a:extLst>
              </p:cNvPr>
              <p:cNvSpPr>
                <a:spLocks/>
              </p:cNvSpPr>
              <p:nvPr/>
            </p:nvSpPr>
            <p:spPr bwMode="auto">
              <a:xfrm>
                <a:off x="9448039" y="3085310"/>
                <a:ext cx="453826" cy="272296"/>
              </a:xfrm>
              <a:custGeom>
                <a:avLst/>
                <a:gdLst>
                  <a:gd name="T0" fmla="*/ 139 w 139"/>
                  <a:gd name="T1" fmla="*/ 21 h 84"/>
                  <a:gd name="T2" fmla="*/ 139 w 139"/>
                  <a:gd name="T3" fmla="*/ 0 h 84"/>
                  <a:gd name="T4" fmla="*/ 0 w 139"/>
                  <a:gd name="T5" fmla="*/ 0 h 84"/>
                  <a:gd name="T6" fmla="*/ 0 w 139"/>
                  <a:gd name="T7" fmla="*/ 82 h 84"/>
                  <a:gd name="T8" fmla="*/ 139 w 139"/>
                  <a:gd name="T9" fmla="*/ 21 h 84"/>
                </a:gdLst>
                <a:ahLst/>
                <a:cxnLst>
                  <a:cxn ang="0">
                    <a:pos x="T0" y="T1"/>
                  </a:cxn>
                  <a:cxn ang="0">
                    <a:pos x="T2" y="T3"/>
                  </a:cxn>
                  <a:cxn ang="0">
                    <a:pos x="T4" y="T5"/>
                  </a:cxn>
                  <a:cxn ang="0">
                    <a:pos x="T6" y="T7"/>
                  </a:cxn>
                  <a:cxn ang="0">
                    <a:pos x="T8" y="T9"/>
                  </a:cxn>
                </a:cxnLst>
                <a:rect l="0" t="0" r="r" b="b"/>
                <a:pathLst>
                  <a:path w="139" h="84">
                    <a:moveTo>
                      <a:pt x="139" y="21"/>
                    </a:moveTo>
                    <a:cubicBezTo>
                      <a:pt x="139" y="0"/>
                      <a:pt x="139" y="0"/>
                      <a:pt x="139" y="0"/>
                    </a:cubicBezTo>
                    <a:cubicBezTo>
                      <a:pt x="0" y="0"/>
                      <a:pt x="0" y="0"/>
                      <a:pt x="0" y="0"/>
                    </a:cubicBezTo>
                    <a:cubicBezTo>
                      <a:pt x="0" y="82"/>
                      <a:pt x="0" y="82"/>
                      <a:pt x="0" y="82"/>
                    </a:cubicBezTo>
                    <a:cubicBezTo>
                      <a:pt x="95" y="84"/>
                      <a:pt x="139" y="21"/>
                      <a:pt x="139" y="21"/>
                    </a:cubicBez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00">
                <a:extLst>
                  <a:ext uri="{FF2B5EF4-FFF2-40B4-BE49-F238E27FC236}">
                    <a16:creationId xmlns:a16="http://schemas.microsoft.com/office/drawing/2014/main" id="{0CD865C6-91B8-4136-9798-6AD2208B914D}"/>
                  </a:ext>
                </a:extLst>
              </p:cNvPr>
              <p:cNvSpPr>
                <a:spLocks/>
              </p:cNvSpPr>
              <p:nvPr/>
            </p:nvSpPr>
            <p:spPr bwMode="auto">
              <a:xfrm>
                <a:off x="9161779" y="2125296"/>
                <a:ext cx="1103147" cy="1092674"/>
              </a:xfrm>
              <a:custGeom>
                <a:avLst/>
                <a:gdLst>
                  <a:gd name="T0" fmla="*/ 329 w 336"/>
                  <a:gd name="T1" fmla="*/ 179 h 335"/>
                  <a:gd name="T2" fmla="*/ 156 w 336"/>
                  <a:gd name="T3" fmla="*/ 328 h 335"/>
                  <a:gd name="T4" fmla="*/ 7 w 336"/>
                  <a:gd name="T5" fmla="*/ 155 h 335"/>
                  <a:gd name="T6" fmla="*/ 180 w 336"/>
                  <a:gd name="T7" fmla="*/ 6 h 335"/>
                  <a:gd name="T8" fmla="*/ 329 w 336"/>
                  <a:gd name="T9" fmla="*/ 179 h 335"/>
                </a:gdLst>
                <a:ahLst/>
                <a:cxnLst>
                  <a:cxn ang="0">
                    <a:pos x="T0" y="T1"/>
                  </a:cxn>
                  <a:cxn ang="0">
                    <a:pos x="T2" y="T3"/>
                  </a:cxn>
                  <a:cxn ang="0">
                    <a:pos x="T4" y="T5"/>
                  </a:cxn>
                  <a:cxn ang="0">
                    <a:pos x="T6" y="T7"/>
                  </a:cxn>
                  <a:cxn ang="0">
                    <a:pos x="T8" y="T9"/>
                  </a:cxn>
                </a:cxnLst>
                <a:rect l="0" t="0" r="r" b="b"/>
                <a:pathLst>
                  <a:path w="336" h="335">
                    <a:moveTo>
                      <a:pt x="329" y="179"/>
                    </a:moveTo>
                    <a:cubicBezTo>
                      <a:pt x="322" y="268"/>
                      <a:pt x="245" y="335"/>
                      <a:pt x="156" y="328"/>
                    </a:cubicBezTo>
                    <a:cubicBezTo>
                      <a:pt x="67" y="321"/>
                      <a:pt x="0" y="244"/>
                      <a:pt x="7" y="155"/>
                    </a:cubicBezTo>
                    <a:cubicBezTo>
                      <a:pt x="14" y="66"/>
                      <a:pt x="91" y="0"/>
                      <a:pt x="180" y="6"/>
                    </a:cubicBezTo>
                    <a:cubicBezTo>
                      <a:pt x="269" y="13"/>
                      <a:pt x="336" y="91"/>
                      <a:pt x="329" y="179"/>
                    </a:cubicBezTo>
                    <a:close/>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01">
                <a:extLst>
                  <a:ext uri="{FF2B5EF4-FFF2-40B4-BE49-F238E27FC236}">
                    <a16:creationId xmlns:a16="http://schemas.microsoft.com/office/drawing/2014/main" id="{7FE2DF54-3A86-4116-8D57-61E9E83D15FE}"/>
                  </a:ext>
                </a:extLst>
              </p:cNvPr>
              <p:cNvSpPr>
                <a:spLocks/>
              </p:cNvSpPr>
              <p:nvPr/>
            </p:nvSpPr>
            <p:spPr bwMode="auto">
              <a:xfrm>
                <a:off x="9221127" y="2422026"/>
                <a:ext cx="785470" cy="865760"/>
              </a:xfrm>
              <a:custGeom>
                <a:avLst/>
                <a:gdLst>
                  <a:gd name="T0" fmla="*/ 99 w 239"/>
                  <a:gd name="T1" fmla="*/ 261 h 265"/>
                  <a:gd name="T2" fmla="*/ 99 w 239"/>
                  <a:gd name="T3" fmla="*/ 261 h 265"/>
                  <a:gd name="T4" fmla="*/ 4 w 239"/>
                  <a:gd name="T5" fmla="*/ 137 h 265"/>
                  <a:gd name="T6" fmla="*/ 14 w 239"/>
                  <a:gd name="T7" fmla="*/ 0 h 265"/>
                  <a:gd name="T8" fmla="*/ 239 w 239"/>
                  <a:gd name="T9" fmla="*/ 17 h 265"/>
                  <a:gd name="T10" fmla="*/ 229 w 239"/>
                  <a:gd name="T11" fmla="*/ 154 h 265"/>
                  <a:gd name="T12" fmla="*/ 99 w 239"/>
                  <a:gd name="T13" fmla="*/ 261 h 265"/>
                </a:gdLst>
                <a:ahLst/>
                <a:cxnLst>
                  <a:cxn ang="0">
                    <a:pos x="T0" y="T1"/>
                  </a:cxn>
                  <a:cxn ang="0">
                    <a:pos x="T2" y="T3"/>
                  </a:cxn>
                  <a:cxn ang="0">
                    <a:pos x="T4" y="T5"/>
                  </a:cxn>
                  <a:cxn ang="0">
                    <a:pos x="T6" y="T7"/>
                  </a:cxn>
                  <a:cxn ang="0">
                    <a:pos x="T8" y="T9"/>
                  </a:cxn>
                  <a:cxn ang="0">
                    <a:pos x="T10" y="T11"/>
                  </a:cxn>
                  <a:cxn ang="0">
                    <a:pos x="T12" y="T13"/>
                  </a:cxn>
                </a:cxnLst>
                <a:rect l="0" t="0" r="r" b="b"/>
                <a:pathLst>
                  <a:path w="239" h="265">
                    <a:moveTo>
                      <a:pt x="99" y="261"/>
                    </a:moveTo>
                    <a:cubicBezTo>
                      <a:pt x="99" y="261"/>
                      <a:pt x="99" y="261"/>
                      <a:pt x="99" y="261"/>
                    </a:cubicBezTo>
                    <a:cubicBezTo>
                      <a:pt x="42" y="256"/>
                      <a:pt x="0" y="195"/>
                      <a:pt x="4" y="137"/>
                    </a:cubicBezTo>
                    <a:cubicBezTo>
                      <a:pt x="14" y="0"/>
                      <a:pt x="14" y="0"/>
                      <a:pt x="14" y="0"/>
                    </a:cubicBezTo>
                    <a:cubicBezTo>
                      <a:pt x="239" y="17"/>
                      <a:pt x="239" y="17"/>
                      <a:pt x="239" y="17"/>
                    </a:cubicBezTo>
                    <a:cubicBezTo>
                      <a:pt x="229" y="154"/>
                      <a:pt x="229" y="154"/>
                      <a:pt x="229" y="154"/>
                    </a:cubicBezTo>
                    <a:cubicBezTo>
                      <a:pt x="224" y="227"/>
                      <a:pt x="156" y="265"/>
                      <a:pt x="99" y="261"/>
                    </a:cubicBez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02">
                <a:extLst>
                  <a:ext uri="{FF2B5EF4-FFF2-40B4-BE49-F238E27FC236}">
                    <a16:creationId xmlns:a16="http://schemas.microsoft.com/office/drawing/2014/main" id="{33C91556-DD5A-4DA6-A77F-5BDD841CC63E}"/>
                  </a:ext>
                </a:extLst>
              </p:cNvPr>
              <p:cNvSpPr>
                <a:spLocks/>
              </p:cNvSpPr>
              <p:nvPr/>
            </p:nvSpPr>
            <p:spPr bwMode="auto">
              <a:xfrm>
                <a:off x="9224616" y="2607048"/>
                <a:ext cx="425898" cy="638848"/>
              </a:xfrm>
              <a:custGeom>
                <a:avLst/>
                <a:gdLst>
                  <a:gd name="T0" fmla="*/ 87 w 130"/>
                  <a:gd name="T1" fmla="*/ 98 h 196"/>
                  <a:gd name="T2" fmla="*/ 80 w 130"/>
                  <a:gd name="T3" fmla="*/ 89 h 196"/>
                  <a:gd name="T4" fmla="*/ 83 w 130"/>
                  <a:gd name="T5" fmla="*/ 83 h 196"/>
                  <a:gd name="T6" fmla="*/ 99 w 130"/>
                  <a:gd name="T7" fmla="*/ 43 h 196"/>
                  <a:gd name="T8" fmla="*/ 100 w 130"/>
                  <a:gd name="T9" fmla="*/ 36 h 196"/>
                  <a:gd name="T10" fmla="*/ 76 w 130"/>
                  <a:gd name="T11" fmla="*/ 5 h 196"/>
                  <a:gd name="T12" fmla="*/ 9 w 130"/>
                  <a:gd name="T13" fmla="*/ 0 h 196"/>
                  <a:gd name="T14" fmla="*/ 8 w 130"/>
                  <a:gd name="T15" fmla="*/ 20 h 196"/>
                  <a:gd name="T16" fmla="*/ 5 w 130"/>
                  <a:gd name="T17" fmla="*/ 60 h 196"/>
                  <a:gd name="T18" fmla="*/ 3 w 130"/>
                  <a:gd name="T19" fmla="*/ 81 h 196"/>
                  <a:gd name="T20" fmla="*/ 59 w 130"/>
                  <a:gd name="T21" fmla="*/ 192 h 196"/>
                  <a:gd name="T22" fmla="*/ 67 w 130"/>
                  <a:gd name="T23" fmla="*/ 196 h 196"/>
                  <a:gd name="T24" fmla="*/ 92 w 130"/>
                  <a:gd name="T25" fmla="*/ 130 h 196"/>
                  <a:gd name="T26" fmla="*/ 108 w 130"/>
                  <a:gd name="T27" fmla="*/ 113 h 196"/>
                  <a:gd name="T28" fmla="*/ 130 w 130"/>
                  <a:gd name="T29" fmla="*/ 101 h 196"/>
                  <a:gd name="T30" fmla="*/ 87 w 130"/>
                  <a:gd name="T31" fmla="*/ 9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96">
                    <a:moveTo>
                      <a:pt x="87" y="98"/>
                    </a:moveTo>
                    <a:cubicBezTo>
                      <a:pt x="82" y="98"/>
                      <a:pt x="79" y="94"/>
                      <a:pt x="80" y="89"/>
                    </a:cubicBezTo>
                    <a:cubicBezTo>
                      <a:pt x="80" y="87"/>
                      <a:pt x="81" y="85"/>
                      <a:pt x="83" y="83"/>
                    </a:cubicBezTo>
                    <a:cubicBezTo>
                      <a:pt x="90" y="71"/>
                      <a:pt x="96" y="57"/>
                      <a:pt x="99" y="43"/>
                    </a:cubicBezTo>
                    <a:cubicBezTo>
                      <a:pt x="100" y="36"/>
                      <a:pt x="100" y="36"/>
                      <a:pt x="100" y="36"/>
                    </a:cubicBezTo>
                    <a:cubicBezTo>
                      <a:pt x="103" y="21"/>
                      <a:pt x="92" y="7"/>
                      <a:pt x="76" y="5"/>
                    </a:cubicBezTo>
                    <a:cubicBezTo>
                      <a:pt x="9" y="0"/>
                      <a:pt x="9" y="0"/>
                      <a:pt x="9" y="0"/>
                    </a:cubicBezTo>
                    <a:cubicBezTo>
                      <a:pt x="8" y="20"/>
                      <a:pt x="8" y="20"/>
                      <a:pt x="8" y="20"/>
                    </a:cubicBezTo>
                    <a:cubicBezTo>
                      <a:pt x="5" y="60"/>
                      <a:pt x="5" y="60"/>
                      <a:pt x="5" y="60"/>
                    </a:cubicBezTo>
                    <a:cubicBezTo>
                      <a:pt x="3" y="81"/>
                      <a:pt x="3" y="81"/>
                      <a:pt x="3" y="81"/>
                    </a:cubicBezTo>
                    <a:cubicBezTo>
                      <a:pt x="0" y="125"/>
                      <a:pt x="23" y="170"/>
                      <a:pt x="59" y="192"/>
                    </a:cubicBezTo>
                    <a:cubicBezTo>
                      <a:pt x="61" y="193"/>
                      <a:pt x="64" y="195"/>
                      <a:pt x="67" y="196"/>
                    </a:cubicBezTo>
                    <a:cubicBezTo>
                      <a:pt x="92" y="130"/>
                      <a:pt x="92" y="130"/>
                      <a:pt x="92" y="130"/>
                    </a:cubicBezTo>
                    <a:cubicBezTo>
                      <a:pt x="95" y="123"/>
                      <a:pt x="101" y="117"/>
                      <a:pt x="108" y="113"/>
                    </a:cubicBezTo>
                    <a:cubicBezTo>
                      <a:pt x="130" y="101"/>
                      <a:pt x="130" y="101"/>
                      <a:pt x="130" y="101"/>
                    </a:cubicBezTo>
                    <a:lnTo>
                      <a:pt x="87" y="98"/>
                    </a:lnTo>
                    <a:close/>
                  </a:path>
                </a:pathLst>
              </a:custGeom>
              <a:solidFill>
                <a:srgbClr val="B38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03">
                <a:extLst>
                  <a:ext uri="{FF2B5EF4-FFF2-40B4-BE49-F238E27FC236}">
                    <a16:creationId xmlns:a16="http://schemas.microsoft.com/office/drawing/2014/main" id="{16A16642-B091-4B44-9606-E85EEB89F66C}"/>
                  </a:ext>
                </a:extLst>
              </p:cNvPr>
              <p:cNvSpPr>
                <a:spLocks/>
              </p:cNvSpPr>
              <p:nvPr/>
            </p:nvSpPr>
            <p:spPr bwMode="auto">
              <a:xfrm>
                <a:off x="9399166" y="3029455"/>
                <a:ext cx="293241" cy="129168"/>
              </a:xfrm>
              <a:custGeom>
                <a:avLst/>
                <a:gdLst>
                  <a:gd name="T0" fmla="*/ 90 w 90"/>
                  <a:gd name="T1" fmla="*/ 7 h 40"/>
                  <a:gd name="T2" fmla="*/ 42 w 90"/>
                  <a:gd name="T3" fmla="*/ 39 h 40"/>
                  <a:gd name="T4" fmla="*/ 0 w 90"/>
                  <a:gd name="T5" fmla="*/ 0 h 40"/>
                  <a:gd name="T6" fmla="*/ 90 w 90"/>
                  <a:gd name="T7" fmla="*/ 7 h 40"/>
                </a:gdLst>
                <a:ahLst/>
                <a:cxnLst>
                  <a:cxn ang="0">
                    <a:pos x="T0" y="T1"/>
                  </a:cxn>
                  <a:cxn ang="0">
                    <a:pos x="T2" y="T3"/>
                  </a:cxn>
                  <a:cxn ang="0">
                    <a:pos x="T4" y="T5"/>
                  </a:cxn>
                  <a:cxn ang="0">
                    <a:pos x="T6" y="T7"/>
                  </a:cxn>
                </a:cxnLst>
                <a:rect l="0" t="0" r="r" b="b"/>
                <a:pathLst>
                  <a:path w="90" h="40">
                    <a:moveTo>
                      <a:pt x="90" y="7"/>
                    </a:moveTo>
                    <a:cubicBezTo>
                      <a:pt x="79" y="27"/>
                      <a:pt x="61" y="40"/>
                      <a:pt x="42" y="39"/>
                    </a:cubicBezTo>
                    <a:cubicBezTo>
                      <a:pt x="23" y="37"/>
                      <a:pt x="7" y="22"/>
                      <a:pt x="0" y="0"/>
                    </a:cubicBezTo>
                    <a:lnTo>
                      <a:pt x="90" y="7"/>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04">
                <a:extLst>
                  <a:ext uri="{FF2B5EF4-FFF2-40B4-BE49-F238E27FC236}">
                    <a16:creationId xmlns:a16="http://schemas.microsoft.com/office/drawing/2014/main" id="{FD10BD48-E142-405C-A856-283E2BC71FEF}"/>
                  </a:ext>
                </a:extLst>
              </p:cNvPr>
              <p:cNvSpPr>
                <a:spLocks/>
              </p:cNvSpPr>
              <p:nvPr/>
            </p:nvSpPr>
            <p:spPr bwMode="auto">
              <a:xfrm>
                <a:off x="9399166" y="3029455"/>
                <a:ext cx="293241" cy="104729"/>
              </a:xfrm>
              <a:custGeom>
                <a:avLst/>
                <a:gdLst>
                  <a:gd name="T0" fmla="*/ 90 w 90"/>
                  <a:gd name="T1" fmla="*/ 7 h 32"/>
                  <a:gd name="T2" fmla="*/ 43 w 90"/>
                  <a:gd name="T3" fmla="*/ 30 h 32"/>
                  <a:gd name="T4" fmla="*/ 0 w 90"/>
                  <a:gd name="T5" fmla="*/ 0 h 32"/>
                  <a:gd name="T6" fmla="*/ 90 w 90"/>
                  <a:gd name="T7" fmla="*/ 7 h 32"/>
                </a:gdLst>
                <a:ahLst/>
                <a:cxnLst>
                  <a:cxn ang="0">
                    <a:pos x="T0" y="T1"/>
                  </a:cxn>
                  <a:cxn ang="0">
                    <a:pos x="T2" y="T3"/>
                  </a:cxn>
                  <a:cxn ang="0">
                    <a:pos x="T4" y="T5"/>
                  </a:cxn>
                  <a:cxn ang="0">
                    <a:pos x="T6" y="T7"/>
                  </a:cxn>
                </a:cxnLst>
                <a:rect l="0" t="0" r="r" b="b"/>
                <a:pathLst>
                  <a:path w="90" h="32">
                    <a:moveTo>
                      <a:pt x="90" y="7"/>
                    </a:moveTo>
                    <a:cubicBezTo>
                      <a:pt x="79" y="27"/>
                      <a:pt x="62" y="32"/>
                      <a:pt x="43" y="30"/>
                    </a:cubicBezTo>
                    <a:cubicBezTo>
                      <a:pt x="23" y="29"/>
                      <a:pt x="7" y="22"/>
                      <a:pt x="0" y="0"/>
                    </a:cubicBezTo>
                    <a:lnTo>
                      <a:pt x="9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05">
                <a:extLst>
                  <a:ext uri="{FF2B5EF4-FFF2-40B4-BE49-F238E27FC236}">
                    <a16:creationId xmlns:a16="http://schemas.microsoft.com/office/drawing/2014/main" id="{A87EEBC5-09C1-4E9A-BD29-00FEC1696CE5}"/>
                  </a:ext>
                </a:extLst>
              </p:cNvPr>
              <p:cNvSpPr>
                <a:spLocks/>
              </p:cNvSpPr>
              <p:nvPr/>
            </p:nvSpPr>
            <p:spPr bwMode="auto">
              <a:xfrm>
                <a:off x="9720335" y="2746687"/>
                <a:ext cx="83783" cy="73312"/>
              </a:xfrm>
              <a:custGeom>
                <a:avLst/>
                <a:gdLst>
                  <a:gd name="T0" fmla="*/ 1 w 26"/>
                  <a:gd name="T1" fmla="*/ 12 h 23"/>
                  <a:gd name="T2" fmla="*/ 14 w 26"/>
                  <a:gd name="T3" fmla="*/ 1 h 23"/>
                  <a:gd name="T4" fmla="*/ 25 w 26"/>
                  <a:gd name="T5" fmla="*/ 14 h 23"/>
                  <a:gd name="T6" fmla="*/ 20 w 26"/>
                  <a:gd name="T7" fmla="*/ 23 h 23"/>
                  <a:gd name="T8" fmla="*/ 4 w 26"/>
                  <a:gd name="T9" fmla="*/ 22 h 23"/>
                  <a:gd name="T10" fmla="*/ 1 w 26"/>
                  <a:gd name="T11" fmla="*/ 12 h 23"/>
                </a:gdLst>
                <a:ahLst/>
                <a:cxnLst>
                  <a:cxn ang="0">
                    <a:pos x="T0" y="T1"/>
                  </a:cxn>
                  <a:cxn ang="0">
                    <a:pos x="T2" y="T3"/>
                  </a:cxn>
                  <a:cxn ang="0">
                    <a:pos x="T4" y="T5"/>
                  </a:cxn>
                  <a:cxn ang="0">
                    <a:pos x="T6" y="T7"/>
                  </a:cxn>
                  <a:cxn ang="0">
                    <a:pos x="T8" y="T9"/>
                  </a:cxn>
                  <a:cxn ang="0">
                    <a:pos x="T10" y="T11"/>
                  </a:cxn>
                </a:cxnLst>
                <a:rect l="0" t="0" r="r" b="b"/>
                <a:pathLst>
                  <a:path w="26" h="23">
                    <a:moveTo>
                      <a:pt x="1" y="12"/>
                    </a:moveTo>
                    <a:cubicBezTo>
                      <a:pt x="1" y="5"/>
                      <a:pt x="7" y="0"/>
                      <a:pt x="14" y="1"/>
                    </a:cubicBezTo>
                    <a:cubicBezTo>
                      <a:pt x="21" y="1"/>
                      <a:pt x="26" y="7"/>
                      <a:pt x="25" y="14"/>
                    </a:cubicBezTo>
                    <a:cubicBezTo>
                      <a:pt x="25" y="18"/>
                      <a:pt x="23" y="21"/>
                      <a:pt x="20" y="23"/>
                    </a:cubicBezTo>
                    <a:cubicBezTo>
                      <a:pt x="4" y="22"/>
                      <a:pt x="4" y="22"/>
                      <a:pt x="4" y="22"/>
                    </a:cubicBezTo>
                    <a:cubicBezTo>
                      <a:pt x="2" y="19"/>
                      <a:pt x="0" y="16"/>
                      <a:pt x="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06">
                <a:extLst>
                  <a:ext uri="{FF2B5EF4-FFF2-40B4-BE49-F238E27FC236}">
                    <a16:creationId xmlns:a16="http://schemas.microsoft.com/office/drawing/2014/main" id="{4552BB13-066C-42E6-B376-907FA2A12A4F}"/>
                  </a:ext>
                </a:extLst>
              </p:cNvPr>
              <p:cNvSpPr>
                <a:spLocks/>
              </p:cNvSpPr>
              <p:nvPr/>
            </p:nvSpPr>
            <p:spPr bwMode="auto">
              <a:xfrm>
                <a:off x="9322364" y="2715268"/>
                <a:ext cx="83783" cy="76802"/>
              </a:xfrm>
              <a:custGeom>
                <a:avLst/>
                <a:gdLst>
                  <a:gd name="T0" fmla="*/ 0 w 25"/>
                  <a:gd name="T1" fmla="*/ 12 h 23"/>
                  <a:gd name="T2" fmla="*/ 14 w 25"/>
                  <a:gd name="T3" fmla="*/ 1 h 23"/>
                  <a:gd name="T4" fmla="*/ 25 w 25"/>
                  <a:gd name="T5" fmla="*/ 14 h 23"/>
                  <a:gd name="T6" fmla="*/ 20 w 25"/>
                  <a:gd name="T7" fmla="*/ 23 h 23"/>
                  <a:gd name="T8" fmla="*/ 4 w 25"/>
                  <a:gd name="T9" fmla="*/ 21 h 23"/>
                  <a:gd name="T10" fmla="*/ 0 w 25"/>
                  <a:gd name="T11" fmla="*/ 12 h 23"/>
                </a:gdLst>
                <a:ahLst/>
                <a:cxnLst>
                  <a:cxn ang="0">
                    <a:pos x="T0" y="T1"/>
                  </a:cxn>
                  <a:cxn ang="0">
                    <a:pos x="T2" y="T3"/>
                  </a:cxn>
                  <a:cxn ang="0">
                    <a:pos x="T4" y="T5"/>
                  </a:cxn>
                  <a:cxn ang="0">
                    <a:pos x="T6" y="T7"/>
                  </a:cxn>
                  <a:cxn ang="0">
                    <a:pos x="T8" y="T9"/>
                  </a:cxn>
                  <a:cxn ang="0">
                    <a:pos x="T10" y="T11"/>
                  </a:cxn>
                </a:cxnLst>
                <a:rect l="0" t="0" r="r" b="b"/>
                <a:pathLst>
                  <a:path w="25" h="23">
                    <a:moveTo>
                      <a:pt x="0" y="12"/>
                    </a:moveTo>
                    <a:cubicBezTo>
                      <a:pt x="1" y="5"/>
                      <a:pt x="7" y="0"/>
                      <a:pt x="14" y="1"/>
                    </a:cubicBezTo>
                    <a:cubicBezTo>
                      <a:pt x="20" y="1"/>
                      <a:pt x="25" y="7"/>
                      <a:pt x="25" y="14"/>
                    </a:cubicBezTo>
                    <a:cubicBezTo>
                      <a:pt x="25" y="17"/>
                      <a:pt x="23" y="21"/>
                      <a:pt x="20" y="23"/>
                    </a:cubicBezTo>
                    <a:cubicBezTo>
                      <a:pt x="4" y="21"/>
                      <a:pt x="4" y="21"/>
                      <a:pt x="4" y="21"/>
                    </a:cubicBezTo>
                    <a:cubicBezTo>
                      <a:pt x="1" y="19"/>
                      <a:pt x="0" y="16"/>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07">
                <a:extLst>
                  <a:ext uri="{FF2B5EF4-FFF2-40B4-BE49-F238E27FC236}">
                    <a16:creationId xmlns:a16="http://schemas.microsoft.com/office/drawing/2014/main" id="{4F899FDA-E531-43CC-866C-F76BAB517BB4}"/>
                  </a:ext>
                </a:extLst>
              </p:cNvPr>
              <p:cNvSpPr>
                <a:spLocks/>
              </p:cNvSpPr>
              <p:nvPr/>
            </p:nvSpPr>
            <p:spPr bwMode="auto">
              <a:xfrm>
                <a:off x="10086888" y="2659412"/>
                <a:ext cx="83783" cy="223422"/>
              </a:xfrm>
              <a:custGeom>
                <a:avLst/>
                <a:gdLst>
                  <a:gd name="T0" fmla="*/ 6 w 25"/>
                  <a:gd name="T1" fmla="*/ 0 h 69"/>
                  <a:gd name="T2" fmla="*/ 24 w 25"/>
                  <a:gd name="T3" fmla="*/ 36 h 69"/>
                  <a:gd name="T4" fmla="*/ 0 w 25"/>
                  <a:gd name="T5" fmla="*/ 69 h 69"/>
                  <a:gd name="T6" fmla="*/ 6 w 25"/>
                  <a:gd name="T7" fmla="*/ 0 h 69"/>
                </a:gdLst>
                <a:ahLst/>
                <a:cxnLst>
                  <a:cxn ang="0">
                    <a:pos x="T0" y="T1"/>
                  </a:cxn>
                  <a:cxn ang="0">
                    <a:pos x="T2" y="T3"/>
                  </a:cxn>
                  <a:cxn ang="0">
                    <a:pos x="T4" y="T5"/>
                  </a:cxn>
                  <a:cxn ang="0">
                    <a:pos x="T6" y="T7"/>
                  </a:cxn>
                </a:cxnLst>
                <a:rect l="0" t="0" r="r" b="b"/>
                <a:pathLst>
                  <a:path w="25" h="69">
                    <a:moveTo>
                      <a:pt x="6" y="0"/>
                    </a:moveTo>
                    <a:cubicBezTo>
                      <a:pt x="18" y="7"/>
                      <a:pt x="25" y="21"/>
                      <a:pt x="24" y="36"/>
                    </a:cubicBezTo>
                    <a:cubicBezTo>
                      <a:pt x="23" y="51"/>
                      <a:pt x="13" y="64"/>
                      <a:pt x="0" y="69"/>
                    </a:cubicBezTo>
                    <a:lnTo>
                      <a:pt x="6"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08">
                <a:extLst>
                  <a:ext uri="{FF2B5EF4-FFF2-40B4-BE49-F238E27FC236}">
                    <a16:creationId xmlns:a16="http://schemas.microsoft.com/office/drawing/2014/main" id="{662227DA-87F8-401C-A00B-BB2A2BC14619}"/>
                  </a:ext>
                </a:extLst>
              </p:cNvPr>
              <p:cNvSpPr>
                <a:spLocks/>
              </p:cNvSpPr>
              <p:nvPr/>
            </p:nvSpPr>
            <p:spPr bwMode="auto">
              <a:xfrm>
                <a:off x="10086888" y="2826979"/>
                <a:ext cx="73312" cy="83783"/>
              </a:xfrm>
              <a:custGeom>
                <a:avLst/>
                <a:gdLst>
                  <a:gd name="T0" fmla="*/ 21 w 22"/>
                  <a:gd name="T1" fmla="*/ 14 h 26"/>
                  <a:gd name="T2" fmla="*/ 8 w 22"/>
                  <a:gd name="T3" fmla="*/ 25 h 26"/>
                  <a:gd name="T4" fmla="*/ 0 w 22"/>
                  <a:gd name="T5" fmla="*/ 21 h 26"/>
                  <a:gd name="T6" fmla="*/ 1 w 22"/>
                  <a:gd name="T7" fmla="*/ 3 h 26"/>
                  <a:gd name="T8" fmla="*/ 10 w 22"/>
                  <a:gd name="T9" fmla="*/ 0 h 26"/>
                  <a:gd name="T10" fmla="*/ 18 w 22"/>
                  <a:gd name="T11" fmla="*/ 4 h 26"/>
                  <a:gd name="T12" fmla="*/ 21 w 22"/>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21" y="14"/>
                    </a:moveTo>
                    <a:cubicBezTo>
                      <a:pt x="21" y="20"/>
                      <a:pt x="15" y="26"/>
                      <a:pt x="8" y="25"/>
                    </a:cubicBezTo>
                    <a:cubicBezTo>
                      <a:pt x="5" y="25"/>
                      <a:pt x="2" y="23"/>
                      <a:pt x="0" y="21"/>
                    </a:cubicBezTo>
                    <a:cubicBezTo>
                      <a:pt x="1" y="3"/>
                      <a:pt x="1" y="3"/>
                      <a:pt x="1" y="3"/>
                    </a:cubicBezTo>
                    <a:cubicBezTo>
                      <a:pt x="4" y="1"/>
                      <a:pt x="7" y="0"/>
                      <a:pt x="10" y="0"/>
                    </a:cubicBezTo>
                    <a:cubicBezTo>
                      <a:pt x="13" y="0"/>
                      <a:pt x="16" y="2"/>
                      <a:pt x="18" y="4"/>
                    </a:cubicBezTo>
                    <a:cubicBezTo>
                      <a:pt x="20" y="6"/>
                      <a:pt x="22" y="10"/>
                      <a:pt x="21" y="14"/>
                    </a:cubicBezTo>
                    <a:close/>
                  </a:path>
                </a:pathLst>
              </a:custGeom>
              <a:solidFill>
                <a:srgbClr val="FBB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09">
                <a:extLst>
                  <a:ext uri="{FF2B5EF4-FFF2-40B4-BE49-F238E27FC236}">
                    <a16:creationId xmlns:a16="http://schemas.microsoft.com/office/drawing/2014/main" id="{847E8B75-A9B9-4A95-9BC6-0DD8B462DC50}"/>
                  </a:ext>
                </a:extLst>
              </p:cNvPr>
              <p:cNvSpPr>
                <a:spLocks/>
              </p:cNvSpPr>
              <p:nvPr/>
            </p:nvSpPr>
            <p:spPr bwMode="auto">
              <a:xfrm>
                <a:off x="9434075" y="2383627"/>
                <a:ext cx="600447" cy="335133"/>
              </a:xfrm>
              <a:custGeom>
                <a:avLst/>
                <a:gdLst>
                  <a:gd name="T0" fmla="*/ 0 w 183"/>
                  <a:gd name="T1" fmla="*/ 0 h 103"/>
                  <a:gd name="T2" fmla="*/ 169 w 183"/>
                  <a:gd name="T3" fmla="*/ 103 h 103"/>
                  <a:gd name="T4" fmla="*/ 183 w 183"/>
                  <a:gd name="T5" fmla="*/ 14 h 103"/>
                  <a:gd name="T6" fmla="*/ 0 w 183"/>
                  <a:gd name="T7" fmla="*/ 0 h 103"/>
                </a:gdLst>
                <a:ahLst/>
                <a:cxnLst>
                  <a:cxn ang="0">
                    <a:pos x="T0" y="T1"/>
                  </a:cxn>
                  <a:cxn ang="0">
                    <a:pos x="T2" y="T3"/>
                  </a:cxn>
                  <a:cxn ang="0">
                    <a:pos x="T4" y="T5"/>
                  </a:cxn>
                  <a:cxn ang="0">
                    <a:pos x="T6" y="T7"/>
                  </a:cxn>
                </a:cxnLst>
                <a:rect l="0" t="0" r="r" b="b"/>
                <a:pathLst>
                  <a:path w="183" h="103">
                    <a:moveTo>
                      <a:pt x="0" y="0"/>
                    </a:moveTo>
                    <a:cubicBezTo>
                      <a:pt x="0" y="0"/>
                      <a:pt x="40" y="95"/>
                      <a:pt x="169" y="103"/>
                    </a:cubicBezTo>
                    <a:cubicBezTo>
                      <a:pt x="183" y="14"/>
                      <a:pt x="183" y="14"/>
                      <a:pt x="183" y="14"/>
                    </a:cubicBezTo>
                    <a:lnTo>
                      <a:pt x="0" y="0"/>
                    </a:lnTo>
                    <a:close/>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10">
                <a:extLst>
                  <a:ext uri="{FF2B5EF4-FFF2-40B4-BE49-F238E27FC236}">
                    <a16:creationId xmlns:a16="http://schemas.microsoft.com/office/drawing/2014/main" id="{280CA040-EC52-49B7-A72C-88FD528088B9}"/>
                  </a:ext>
                </a:extLst>
              </p:cNvPr>
              <p:cNvSpPr>
                <a:spLocks/>
              </p:cNvSpPr>
              <p:nvPr/>
            </p:nvSpPr>
            <p:spPr bwMode="auto">
              <a:xfrm>
                <a:off x="9235091" y="2373152"/>
                <a:ext cx="279278" cy="289751"/>
              </a:xfrm>
              <a:custGeom>
                <a:avLst/>
                <a:gdLst>
                  <a:gd name="T0" fmla="*/ 80 w 85"/>
                  <a:gd name="T1" fmla="*/ 5 h 89"/>
                  <a:gd name="T2" fmla="*/ 22 w 85"/>
                  <a:gd name="T3" fmla="*/ 0 h 89"/>
                  <a:gd name="T4" fmla="*/ 8 w 85"/>
                  <a:gd name="T5" fmla="*/ 15 h 89"/>
                  <a:gd name="T6" fmla="*/ 5 w 85"/>
                  <a:gd name="T7" fmla="*/ 28 h 89"/>
                  <a:gd name="T8" fmla="*/ 0 w 85"/>
                  <a:gd name="T9" fmla="*/ 89 h 89"/>
                  <a:gd name="T10" fmla="*/ 80 w 85"/>
                  <a:gd name="T11" fmla="*/ 5 h 89"/>
                </a:gdLst>
                <a:ahLst/>
                <a:cxnLst>
                  <a:cxn ang="0">
                    <a:pos x="T0" y="T1"/>
                  </a:cxn>
                  <a:cxn ang="0">
                    <a:pos x="T2" y="T3"/>
                  </a:cxn>
                  <a:cxn ang="0">
                    <a:pos x="T4" y="T5"/>
                  </a:cxn>
                  <a:cxn ang="0">
                    <a:pos x="T6" y="T7"/>
                  </a:cxn>
                  <a:cxn ang="0">
                    <a:pos x="T8" y="T9"/>
                  </a:cxn>
                  <a:cxn ang="0">
                    <a:pos x="T10" y="T11"/>
                  </a:cxn>
                </a:cxnLst>
                <a:rect l="0" t="0" r="r" b="b"/>
                <a:pathLst>
                  <a:path w="85" h="89">
                    <a:moveTo>
                      <a:pt x="80" y="5"/>
                    </a:moveTo>
                    <a:cubicBezTo>
                      <a:pt x="22" y="0"/>
                      <a:pt x="22" y="0"/>
                      <a:pt x="22" y="0"/>
                    </a:cubicBezTo>
                    <a:cubicBezTo>
                      <a:pt x="8" y="15"/>
                      <a:pt x="8" y="15"/>
                      <a:pt x="8" y="15"/>
                    </a:cubicBezTo>
                    <a:cubicBezTo>
                      <a:pt x="5" y="28"/>
                      <a:pt x="5" y="28"/>
                      <a:pt x="5" y="28"/>
                    </a:cubicBezTo>
                    <a:cubicBezTo>
                      <a:pt x="0" y="89"/>
                      <a:pt x="0" y="89"/>
                      <a:pt x="0" y="89"/>
                    </a:cubicBezTo>
                    <a:cubicBezTo>
                      <a:pt x="85" y="66"/>
                      <a:pt x="80" y="5"/>
                      <a:pt x="80" y="5"/>
                    </a:cubicBezTo>
                    <a:close/>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11">
                <a:extLst>
                  <a:ext uri="{FF2B5EF4-FFF2-40B4-BE49-F238E27FC236}">
                    <a16:creationId xmlns:a16="http://schemas.microsoft.com/office/drawing/2014/main" id="{C81397AA-4F8C-42F9-A251-8B1764316F63}"/>
                  </a:ext>
                </a:extLst>
              </p:cNvPr>
              <p:cNvSpPr>
                <a:spLocks/>
              </p:cNvSpPr>
              <p:nvPr/>
            </p:nvSpPr>
            <p:spPr bwMode="auto">
              <a:xfrm>
                <a:off x="9832046" y="2034529"/>
                <a:ext cx="499209" cy="495717"/>
              </a:xfrm>
              <a:custGeom>
                <a:avLst/>
                <a:gdLst>
                  <a:gd name="T0" fmla="*/ 150 w 153"/>
                  <a:gd name="T1" fmla="*/ 82 h 152"/>
                  <a:gd name="T2" fmla="*/ 71 w 153"/>
                  <a:gd name="T3" fmla="*/ 149 h 152"/>
                  <a:gd name="T4" fmla="*/ 3 w 153"/>
                  <a:gd name="T5" fmla="*/ 71 h 152"/>
                  <a:gd name="T6" fmla="*/ 82 w 153"/>
                  <a:gd name="T7" fmla="*/ 3 h 152"/>
                  <a:gd name="T8" fmla="*/ 150 w 153"/>
                  <a:gd name="T9" fmla="*/ 82 h 152"/>
                </a:gdLst>
                <a:ahLst/>
                <a:cxnLst>
                  <a:cxn ang="0">
                    <a:pos x="T0" y="T1"/>
                  </a:cxn>
                  <a:cxn ang="0">
                    <a:pos x="T2" y="T3"/>
                  </a:cxn>
                  <a:cxn ang="0">
                    <a:pos x="T4" y="T5"/>
                  </a:cxn>
                  <a:cxn ang="0">
                    <a:pos x="T6" y="T7"/>
                  </a:cxn>
                  <a:cxn ang="0">
                    <a:pos x="T8" y="T9"/>
                  </a:cxn>
                </a:cxnLst>
                <a:rect l="0" t="0" r="r" b="b"/>
                <a:pathLst>
                  <a:path w="153" h="152">
                    <a:moveTo>
                      <a:pt x="150" y="82"/>
                    </a:moveTo>
                    <a:cubicBezTo>
                      <a:pt x="147" y="122"/>
                      <a:pt x="111" y="152"/>
                      <a:pt x="71" y="149"/>
                    </a:cubicBezTo>
                    <a:cubicBezTo>
                      <a:pt x="31" y="146"/>
                      <a:pt x="0" y="111"/>
                      <a:pt x="3" y="71"/>
                    </a:cubicBezTo>
                    <a:cubicBezTo>
                      <a:pt x="6" y="30"/>
                      <a:pt x="42" y="0"/>
                      <a:pt x="82" y="3"/>
                    </a:cubicBezTo>
                    <a:cubicBezTo>
                      <a:pt x="123" y="6"/>
                      <a:pt x="153" y="41"/>
                      <a:pt x="150" y="82"/>
                    </a:cubicBezTo>
                    <a:close/>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212">
                <a:extLst>
                  <a:ext uri="{FF2B5EF4-FFF2-40B4-BE49-F238E27FC236}">
                    <a16:creationId xmlns:a16="http://schemas.microsoft.com/office/drawing/2014/main" id="{E6AE9B43-9E0D-477B-B8A1-4FEC132A1AC2}"/>
                  </a:ext>
                </a:extLst>
              </p:cNvPr>
              <p:cNvSpPr>
                <a:spLocks noChangeArrowheads="1"/>
              </p:cNvSpPr>
              <p:nvPr/>
            </p:nvSpPr>
            <p:spPr bwMode="auto">
              <a:xfrm>
                <a:off x="9140834" y="4066275"/>
                <a:ext cx="1068237" cy="3211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213">
                <a:extLst>
                  <a:ext uri="{FF2B5EF4-FFF2-40B4-BE49-F238E27FC236}">
                    <a16:creationId xmlns:a16="http://schemas.microsoft.com/office/drawing/2014/main" id="{FD19BF5E-25C9-4CF5-9BD7-1AB056551505}"/>
                  </a:ext>
                </a:extLst>
              </p:cNvPr>
              <p:cNvSpPr>
                <a:spLocks noChangeArrowheads="1"/>
              </p:cNvSpPr>
              <p:nvPr/>
            </p:nvSpPr>
            <p:spPr bwMode="auto">
              <a:xfrm>
                <a:off x="9140834" y="4066275"/>
                <a:ext cx="1068237" cy="32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4">
                <a:extLst>
                  <a:ext uri="{FF2B5EF4-FFF2-40B4-BE49-F238E27FC236}">
                    <a16:creationId xmlns:a16="http://schemas.microsoft.com/office/drawing/2014/main" id="{3F6467A7-94D5-4194-9592-6E13EE7B00A3}"/>
                  </a:ext>
                </a:extLst>
              </p:cNvPr>
              <p:cNvSpPr>
                <a:spLocks/>
              </p:cNvSpPr>
              <p:nvPr/>
            </p:nvSpPr>
            <p:spPr bwMode="auto">
              <a:xfrm>
                <a:off x="9814592" y="3392516"/>
                <a:ext cx="638848" cy="736596"/>
              </a:xfrm>
              <a:custGeom>
                <a:avLst/>
                <a:gdLst>
                  <a:gd name="T0" fmla="*/ 89 w 195"/>
                  <a:gd name="T1" fmla="*/ 0 h 226"/>
                  <a:gd name="T2" fmla="*/ 61 w 195"/>
                  <a:gd name="T3" fmla="*/ 0 h 226"/>
                  <a:gd name="T4" fmla="*/ 0 w 195"/>
                  <a:gd name="T5" fmla="*/ 93 h 226"/>
                  <a:gd name="T6" fmla="*/ 20 w 195"/>
                  <a:gd name="T7" fmla="*/ 207 h 226"/>
                  <a:gd name="T8" fmla="*/ 120 w 195"/>
                  <a:gd name="T9" fmla="*/ 207 h 226"/>
                  <a:gd name="T10" fmla="*/ 120 w 195"/>
                  <a:gd name="T11" fmla="*/ 226 h 226"/>
                  <a:gd name="T12" fmla="*/ 195 w 195"/>
                  <a:gd name="T13" fmla="*/ 226 h 226"/>
                  <a:gd name="T14" fmla="*/ 174 w 195"/>
                  <a:gd name="T15" fmla="*/ 81 h 226"/>
                  <a:gd name="T16" fmla="*/ 89 w 195"/>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26">
                    <a:moveTo>
                      <a:pt x="89" y="0"/>
                    </a:moveTo>
                    <a:cubicBezTo>
                      <a:pt x="61" y="0"/>
                      <a:pt x="61" y="0"/>
                      <a:pt x="61" y="0"/>
                    </a:cubicBezTo>
                    <a:cubicBezTo>
                      <a:pt x="60" y="42"/>
                      <a:pt x="36" y="77"/>
                      <a:pt x="0" y="93"/>
                    </a:cubicBezTo>
                    <a:cubicBezTo>
                      <a:pt x="20" y="207"/>
                      <a:pt x="20" y="207"/>
                      <a:pt x="20" y="207"/>
                    </a:cubicBezTo>
                    <a:cubicBezTo>
                      <a:pt x="120" y="207"/>
                      <a:pt x="120" y="207"/>
                      <a:pt x="120" y="207"/>
                    </a:cubicBezTo>
                    <a:cubicBezTo>
                      <a:pt x="120" y="226"/>
                      <a:pt x="120" y="226"/>
                      <a:pt x="120" y="226"/>
                    </a:cubicBezTo>
                    <a:cubicBezTo>
                      <a:pt x="195" y="226"/>
                      <a:pt x="195" y="226"/>
                      <a:pt x="195" y="226"/>
                    </a:cubicBezTo>
                    <a:cubicBezTo>
                      <a:pt x="174" y="81"/>
                      <a:pt x="174" y="81"/>
                      <a:pt x="174" y="81"/>
                    </a:cubicBezTo>
                    <a:cubicBezTo>
                      <a:pt x="167" y="38"/>
                      <a:pt x="132" y="5"/>
                      <a:pt x="89"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15">
                <a:extLst>
                  <a:ext uri="{FF2B5EF4-FFF2-40B4-BE49-F238E27FC236}">
                    <a16:creationId xmlns:a16="http://schemas.microsoft.com/office/drawing/2014/main" id="{6E220383-E6E8-40A3-9157-6E403FD2FD85}"/>
                  </a:ext>
                </a:extLst>
              </p:cNvPr>
              <p:cNvSpPr>
                <a:spLocks/>
              </p:cNvSpPr>
              <p:nvPr/>
            </p:nvSpPr>
            <p:spPr bwMode="auto">
              <a:xfrm>
                <a:off x="9814592" y="3392516"/>
                <a:ext cx="198986" cy="300224"/>
              </a:xfrm>
              <a:custGeom>
                <a:avLst/>
                <a:gdLst>
                  <a:gd name="T0" fmla="*/ 61 w 61"/>
                  <a:gd name="T1" fmla="*/ 0 h 93"/>
                  <a:gd name="T2" fmla="*/ 60 w 61"/>
                  <a:gd name="T3" fmla="*/ 0 h 93"/>
                  <a:gd name="T4" fmla="*/ 0 w 61"/>
                  <a:gd name="T5" fmla="*/ 93 h 93"/>
                  <a:gd name="T6" fmla="*/ 0 w 61"/>
                  <a:gd name="T7" fmla="*/ 93 h 93"/>
                  <a:gd name="T8" fmla="*/ 61 w 61"/>
                  <a:gd name="T9" fmla="*/ 0 h 93"/>
                </a:gdLst>
                <a:ahLst/>
                <a:cxnLst>
                  <a:cxn ang="0">
                    <a:pos x="T0" y="T1"/>
                  </a:cxn>
                  <a:cxn ang="0">
                    <a:pos x="T2" y="T3"/>
                  </a:cxn>
                  <a:cxn ang="0">
                    <a:pos x="T4" y="T5"/>
                  </a:cxn>
                  <a:cxn ang="0">
                    <a:pos x="T6" y="T7"/>
                  </a:cxn>
                  <a:cxn ang="0">
                    <a:pos x="T8" y="T9"/>
                  </a:cxn>
                </a:cxnLst>
                <a:rect l="0" t="0" r="r" b="b"/>
                <a:pathLst>
                  <a:path w="61" h="93">
                    <a:moveTo>
                      <a:pt x="61" y="0"/>
                    </a:moveTo>
                    <a:cubicBezTo>
                      <a:pt x="60" y="0"/>
                      <a:pt x="60" y="0"/>
                      <a:pt x="60" y="0"/>
                    </a:cubicBezTo>
                    <a:cubicBezTo>
                      <a:pt x="60" y="41"/>
                      <a:pt x="35" y="77"/>
                      <a:pt x="0" y="93"/>
                    </a:cubicBezTo>
                    <a:cubicBezTo>
                      <a:pt x="0" y="93"/>
                      <a:pt x="0" y="93"/>
                      <a:pt x="0" y="93"/>
                    </a:cubicBezTo>
                    <a:cubicBezTo>
                      <a:pt x="36" y="77"/>
                      <a:pt x="60" y="42"/>
                      <a:pt x="61" y="0"/>
                    </a:cubicBezTo>
                  </a:path>
                </a:pathLst>
              </a:custGeom>
              <a:solidFill>
                <a:srgbClr val="B089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16">
                <a:extLst>
                  <a:ext uri="{FF2B5EF4-FFF2-40B4-BE49-F238E27FC236}">
                    <a16:creationId xmlns:a16="http://schemas.microsoft.com/office/drawing/2014/main" id="{4F711727-7E85-4E98-8F88-35FA46C02EB9}"/>
                  </a:ext>
                </a:extLst>
              </p:cNvPr>
              <p:cNvSpPr>
                <a:spLocks/>
              </p:cNvSpPr>
              <p:nvPr/>
            </p:nvSpPr>
            <p:spPr bwMode="auto">
              <a:xfrm>
                <a:off x="9880919" y="4066275"/>
                <a:ext cx="328152" cy="62837"/>
              </a:xfrm>
              <a:custGeom>
                <a:avLst/>
                <a:gdLst>
                  <a:gd name="T0" fmla="*/ 94 w 94"/>
                  <a:gd name="T1" fmla="*/ 0 h 18"/>
                  <a:gd name="T2" fmla="*/ 0 w 94"/>
                  <a:gd name="T3" fmla="*/ 0 h 18"/>
                  <a:gd name="T4" fmla="*/ 4 w 94"/>
                  <a:gd name="T5" fmla="*/ 18 h 18"/>
                  <a:gd name="T6" fmla="*/ 94 w 94"/>
                  <a:gd name="T7" fmla="*/ 18 h 18"/>
                  <a:gd name="T8" fmla="*/ 94 w 94"/>
                  <a:gd name="T9" fmla="*/ 0 h 18"/>
                </a:gdLst>
                <a:ahLst/>
                <a:cxnLst>
                  <a:cxn ang="0">
                    <a:pos x="T0" y="T1"/>
                  </a:cxn>
                  <a:cxn ang="0">
                    <a:pos x="T2" y="T3"/>
                  </a:cxn>
                  <a:cxn ang="0">
                    <a:pos x="T4" y="T5"/>
                  </a:cxn>
                  <a:cxn ang="0">
                    <a:pos x="T6" y="T7"/>
                  </a:cxn>
                  <a:cxn ang="0">
                    <a:pos x="T8" y="T9"/>
                  </a:cxn>
                </a:cxnLst>
                <a:rect l="0" t="0" r="r" b="b"/>
                <a:pathLst>
                  <a:path w="94" h="18">
                    <a:moveTo>
                      <a:pt x="94" y="0"/>
                    </a:moveTo>
                    <a:lnTo>
                      <a:pt x="0" y="0"/>
                    </a:lnTo>
                    <a:lnTo>
                      <a:pt x="4" y="18"/>
                    </a:lnTo>
                    <a:lnTo>
                      <a:pt x="94" y="18"/>
                    </a:lnTo>
                    <a:lnTo>
                      <a:pt x="94"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17">
                <a:extLst>
                  <a:ext uri="{FF2B5EF4-FFF2-40B4-BE49-F238E27FC236}">
                    <a16:creationId xmlns:a16="http://schemas.microsoft.com/office/drawing/2014/main" id="{6FBE484A-46FA-45E4-93B1-C53D5C72DA0C}"/>
                  </a:ext>
                </a:extLst>
              </p:cNvPr>
              <p:cNvSpPr>
                <a:spLocks/>
              </p:cNvSpPr>
              <p:nvPr/>
            </p:nvSpPr>
            <p:spPr bwMode="auto">
              <a:xfrm>
                <a:off x="9880919" y="4066275"/>
                <a:ext cx="328152" cy="62837"/>
              </a:xfrm>
              <a:custGeom>
                <a:avLst/>
                <a:gdLst>
                  <a:gd name="T0" fmla="*/ 94 w 94"/>
                  <a:gd name="T1" fmla="*/ 0 h 18"/>
                  <a:gd name="T2" fmla="*/ 0 w 94"/>
                  <a:gd name="T3" fmla="*/ 0 h 18"/>
                  <a:gd name="T4" fmla="*/ 4 w 94"/>
                  <a:gd name="T5" fmla="*/ 18 h 18"/>
                  <a:gd name="T6" fmla="*/ 94 w 94"/>
                  <a:gd name="T7" fmla="*/ 18 h 18"/>
                  <a:gd name="T8" fmla="*/ 94 w 94"/>
                  <a:gd name="T9" fmla="*/ 0 h 18"/>
                </a:gdLst>
                <a:ahLst/>
                <a:cxnLst>
                  <a:cxn ang="0">
                    <a:pos x="T0" y="T1"/>
                  </a:cxn>
                  <a:cxn ang="0">
                    <a:pos x="T2" y="T3"/>
                  </a:cxn>
                  <a:cxn ang="0">
                    <a:pos x="T4" y="T5"/>
                  </a:cxn>
                  <a:cxn ang="0">
                    <a:pos x="T6" y="T7"/>
                  </a:cxn>
                  <a:cxn ang="0">
                    <a:pos x="T8" y="T9"/>
                  </a:cxn>
                </a:cxnLst>
                <a:rect l="0" t="0" r="r" b="b"/>
                <a:pathLst>
                  <a:path w="94" h="18">
                    <a:moveTo>
                      <a:pt x="94" y="0"/>
                    </a:moveTo>
                    <a:lnTo>
                      <a:pt x="0" y="0"/>
                    </a:lnTo>
                    <a:lnTo>
                      <a:pt x="4" y="18"/>
                    </a:lnTo>
                    <a:lnTo>
                      <a:pt x="94" y="18"/>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81">
                <a:extLst>
                  <a:ext uri="{FF2B5EF4-FFF2-40B4-BE49-F238E27FC236}">
                    <a16:creationId xmlns:a16="http://schemas.microsoft.com/office/drawing/2014/main" id="{3FB5822E-DD64-4FB6-BE6E-C44213A80E3B}"/>
                  </a:ext>
                </a:extLst>
              </p:cNvPr>
              <p:cNvSpPr>
                <a:spLocks/>
              </p:cNvSpPr>
              <p:nvPr/>
            </p:nvSpPr>
            <p:spPr bwMode="auto">
              <a:xfrm>
                <a:off x="9091960" y="3745106"/>
                <a:ext cx="1529045" cy="960018"/>
              </a:xfrm>
              <a:custGeom>
                <a:avLst/>
                <a:gdLst>
                  <a:gd name="T0" fmla="*/ 445 w 467"/>
                  <a:gd name="T1" fmla="*/ 0 h 294"/>
                  <a:gd name="T2" fmla="*/ 22 w 467"/>
                  <a:gd name="T3" fmla="*/ 0 h 294"/>
                  <a:gd name="T4" fmla="*/ 0 w 467"/>
                  <a:gd name="T5" fmla="*/ 22 h 294"/>
                  <a:gd name="T6" fmla="*/ 0 w 467"/>
                  <a:gd name="T7" fmla="*/ 272 h 294"/>
                  <a:gd name="T8" fmla="*/ 22 w 467"/>
                  <a:gd name="T9" fmla="*/ 294 h 294"/>
                  <a:gd name="T10" fmla="*/ 445 w 467"/>
                  <a:gd name="T11" fmla="*/ 294 h 294"/>
                  <a:gd name="T12" fmla="*/ 467 w 467"/>
                  <a:gd name="T13" fmla="*/ 272 h 294"/>
                  <a:gd name="T14" fmla="*/ 467 w 467"/>
                  <a:gd name="T15" fmla="*/ 22 h 294"/>
                  <a:gd name="T16" fmla="*/ 445 w 467"/>
                  <a:gd name="T1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294">
                    <a:moveTo>
                      <a:pt x="445" y="0"/>
                    </a:moveTo>
                    <a:cubicBezTo>
                      <a:pt x="22" y="0"/>
                      <a:pt x="22" y="0"/>
                      <a:pt x="22" y="0"/>
                    </a:cubicBezTo>
                    <a:cubicBezTo>
                      <a:pt x="10" y="0"/>
                      <a:pt x="0" y="10"/>
                      <a:pt x="0" y="22"/>
                    </a:cubicBezTo>
                    <a:cubicBezTo>
                      <a:pt x="0" y="272"/>
                      <a:pt x="0" y="272"/>
                      <a:pt x="0" y="272"/>
                    </a:cubicBezTo>
                    <a:cubicBezTo>
                      <a:pt x="0" y="284"/>
                      <a:pt x="10" y="294"/>
                      <a:pt x="22" y="294"/>
                    </a:cubicBezTo>
                    <a:cubicBezTo>
                      <a:pt x="445" y="294"/>
                      <a:pt x="445" y="294"/>
                      <a:pt x="445" y="294"/>
                    </a:cubicBezTo>
                    <a:cubicBezTo>
                      <a:pt x="458" y="294"/>
                      <a:pt x="467" y="284"/>
                      <a:pt x="467" y="272"/>
                    </a:cubicBezTo>
                    <a:cubicBezTo>
                      <a:pt x="467" y="22"/>
                      <a:pt x="467" y="22"/>
                      <a:pt x="467" y="22"/>
                    </a:cubicBezTo>
                    <a:cubicBezTo>
                      <a:pt x="467" y="10"/>
                      <a:pt x="458" y="0"/>
                      <a:pt x="445"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82">
                <a:extLst>
                  <a:ext uri="{FF2B5EF4-FFF2-40B4-BE49-F238E27FC236}">
                    <a16:creationId xmlns:a16="http://schemas.microsoft.com/office/drawing/2014/main" id="{6749302B-94E1-4975-AC99-2B782893256A}"/>
                  </a:ext>
                </a:extLst>
              </p:cNvPr>
              <p:cNvSpPr>
                <a:spLocks/>
              </p:cNvSpPr>
              <p:nvPr/>
            </p:nvSpPr>
            <p:spPr bwMode="auto">
              <a:xfrm>
                <a:off x="10488348" y="3745106"/>
                <a:ext cx="132657" cy="960018"/>
              </a:xfrm>
              <a:custGeom>
                <a:avLst/>
                <a:gdLst>
                  <a:gd name="T0" fmla="*/ 22 w 41"/>
                  <a:gd name="T1" fmla="*/ 272 h 294"/>
                  <a:gd name="T2" fmla="*/ 22 w 41"/>
                  <a:gd name="T3" fmla="*/ 22 h 294"/>
                  <a:gd name="T4" fmla="*/ 0 w 41"/>
                  <a:gd name="T5" fmla="*/ 0 h 294"/>
                  <a:gd name="T6" fmla="*/ 19 w 41"/>
                  <a:gd name="T7" fmla="*/ 0 h 294"/>
                  <a:gd name="T8" fmla="*/ 41 w 41"/>
                  <a:gd name="T9" fmla="*/ 22 h 294"/>
                  <a:gd name="T10" fmla="*/ 41 w 41"/>
                  <a:gd name="T11" fmla="*/ 272 h 294"/>
                  <a:gd name="T12" fmla="*/ 19 w 41"/>
                  <a:gd name="T13" fmla="*/ 294 h 294"/>
                  <a:gd name="T14" fmla="*/ 0 w 41"/>
                  <a:gd name="T15" fmla="*/ 294 h 294"/>
                  <a:gd name="T16" fmla="*/ 22 w 41"/>
                  <a:gd name="T17" fmla="*/ 27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4">
                    <a:moveTo>
                      <a:pt x="22" y="272"/>
                    </a:moveTo>
                    <a:cubicBezTo>
                      <a:pt x="22" y="22"/>
                      <a:pt x="22" y="22"/>
                      <a:pt x="22" y="22"/>
                    </a:cubicBezTo>
                    <a:cubicBezTo>
                      <a:pt x="22" y="10"/>
                      <a:pt x="12" y="0"/>
                      <a:pt x="0" y="0"/>
                    </a:cubicBezTo>
                    <a:cubicBezTo>
                      <a:pt x="19" y="0"/>
                      <a:pt x="19" y="0"/>
                      <a:pt x="19" y="0"/>
                    </a:cubicBezTo>
                    <a:cubicBezTo>
                      <a:pt x="32" y="0"/>
                      <a:pt x="41" y="10"/>
                      <a:pt x="41" y="22"/>
                    </a:cubicBezTo>
                    <a:cubicBezTo>
                      <a:pt x="41" y="272"/>
                      <a:pt x="41" y="272"/>
                      <a:pt x="41" y="272"/>
                    </a:cubicBezTo>
                    <a:cubicBezTo>
                      <a:pt x="41" y="284"/>
                      <a:pt x="32" y="294"/>
                      <a:pt x="19" y="294"/>
                    </a:cubicBezTo>
                    <a:cubicBezTo>
                      <a:pt x="0" y="294"/>
                      <a:pt x="0" y="294"/>
                      <a:pt x="0" y="294"/>
                    </a:cubicBezTo>
                    <a:cubicBezTo>
                      <a:pt x="12" y="294"/>
                      <a:pt x="22" y="284"/>
                      <a:pt x="22" y="272"/>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283">
                <a:extLst>
                  <a:ext uri="{FF2B5EF4-FFF2-40B4-BE49-F238E27FC236}">
                    <a16:creationId xmlns:a16="http://schemas.microsoft.com/office/drawing/2014/main" id="{1C96A5CB-182C-4DAC-ACD2-D24A8FBF8950}"/>
                  </a:ext>
                </a:extLst>
              </p:cNvPr>
              <p:cNvSpPr>
                <a:spLocks noChangeArrowheads="1"/>
              </p:cNvSpPr>
              <p:nvPr/>
            </p:nvSpPr>
            <p:spPr bwMode="auto">
              <a:xfrm>
                <a:off x="9091960" y="4624831"/>
                <a:ext cx="1529045" cy="8029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284">
                <a:extLst>
                  <a:ext uri="{FF2B5EF4-FFF2-40B4-BE49-F238E27FC236}">
                    <a16:creationId xmlns:a16="http://schemas.microsoft.com/office/drawing/2014/main" id="{999D6E19-508D-46C9-9A36-64C1B7BE7A9E}"/>
                  </a:ext>
                </a:extLst>
              </p:cNvPr>
              <p:cNvSpPr>
                <a:spLocks noChangeArrowheads="1"/>
              </p:cNvSpPr>
              <p:nvPr/>
            </p:nvSpPr>
            <p:spPr bwMode="auto">
              <a:xfrm>
                <a:off x="9797137" y="4167511"/>
                <a:ext cx="55856" cy="55856"/>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285">
                <a:extLst>
                  <a:ext uri="{FF2B5EF4-FFF2-40B4-BE49-F238E27FC236}">
                    <a16:creationId xmlns:a16="http://schemas.microsoft.com/office/drawing/2014/main" id="{1068209C-113A-4A81-8081-228D97ACFC27}"/>
                  </a:ext>
                </a:extLst>
              </p:cNvPr>
              <p:cNvSpPr>
                <a:spLocks noChangeArrowheads="1"/>
              </p:cNvSpPr>
              <p:nvPr/>
            </p:nvSpPr>
            <p:spPr bwMode="auto">
              <a:xfrm>
                <a:off x="9859974" y="4167511"/>
                <a:ext cx="52366" cy="55856"/>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286">
                <a:extLst>
                  <a:ext uri="{FF2B5EF4-FFF2-40B4-BE49-F238E27FC236}">
                    <a16:creationId xmlns:a16="http://schemas.microsoft.com/office/drawing/2014/main" id="{9811486D-D8CA-4790-A6F4-8BCEEB565C4B}"/>
                  </a:ext>
                </a:extLst>
              </p:cNvPr>
              <p:cNvSpPr>
                <a:spLocks noChangeArrowheads="1"/>
              </p:cNvSpPr>
              <p:nvPr/>
            </p:nvSpPr>
            <p:spPr bwMode="auto">
              <a:xfrm>
                <a:off x="9797137" y="4230350"/>
                <a:ext cx="55856" cy="52366"/>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287">
                <a:extLst>
                  <a:ext uri="{FF2B5EF4-FFF2-40B4-BE49-F238E27FC236}">
                    <a16:creationId xmlns:a16="http://schemas.microsoft.com/office/drawing/2014/main" id="{A3F49EB3-834B-477D-8F64-E7623E70365E}"/>
                  </a:ext>
                </a:extLst>
              </p:cNvPr>
              <p:cNvSpPr>
                <a:spLocks noChangeArrowheads="1"/>
              </p:cNvSpPr>
              <p:nvPr/>
            </p:nvSpPr>
            <p:spPr bwMode="auto">
              <a:xfrm>
                <a:off x="9859974" y="4230350"/>
                <a:ext cx="52366" cy="52366"/>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27">
                <a:extLst>
                  <a:ext uri="{FF2B5EF4-FFF2-40B4-BE49-F238E27FC236}">
                    <a16:creationId xmlns:a16="http://schemas.microsoft.com/office/drawing/2014/main" id="{A4A2A5AE-5F8D-4027-B56C-ED4D02D759BC}"/>
                  </a:ext>
                </a:extLst>
              </p:cNvPr>
              <p:cNvSpPr>
                <a:spLocks/>
              </p:cNvSpPr>
              <p:nvPr/>
            </p:nvSpPr>
            <p:spPr bwMode="auto">
              <a:xfrm>
                <a:off x="9894883" y="4610866"/>
                <a:ext cx="76802" cy="104729"/>
              </a:xfrm>
              <a:custGeom>
                <a:avLst/>
                <a:gdLst>
                  <a:gd name="T0" fmla="*/ 24 w 24"/>
                  <a:gd name="T1" fmla="*/ 32 h 32"/>
                  <a:gd name="T2" fmla="*/ 24 w 24"/>
                  <a:gd name="T3" fmla="*/ 12 h 32"/>
                  <a:gd name="T4" fmla="*/ 12 w 24"/>
                  <a:gd name="T5" fmla="*/ 0 h 32"/>
                  <a:gd name="T6" fmla="*/ 0 w 24"/>
                  <a:gd name="T7" fmla="*/ 12 h 32"/>
                  <a:gd name="T8" fmla="*/ 0 w 24"/>
                  <a:gd name="T9" fmla="*/ 32 h 32"/>
                  <a:gd name="T10" fmla="*/ 24 w 24"/>
                  <a:gd name="T11" fmla="*/ 32 h 32"/>
                </a:gdLst>
                <a:ahLst/>
                <a:cxnLst>
                  <a:cxn ang="0">
                    <a:pos x="T0" y="T1"/>
                  </a:cxn>
                  <a:cxn ang="0">
                    <a:pos x="T2" y="T3"/>
                  </a:cxn>
                  <a:cxn ang="0">
                    <a:pos x="T4" y="T5"/>
                  </a:cxn>
                  <a:cxn ang="0">
                    <a:pos x="T6" y="T7"/>
                  </a:cxn>
                  <a:cxn ang="0">
                    <a:pos x="T8" y="T9"/>
                  </a:cxn>
                  <a:cxn ang="0">
                    <a:pos x="T10" y="T11"/>
                  </a:cxn>
                </a:cxnLst>
                <a:rect l="0" t="0" r="r" b="b"/>
                <a:pathLst>
                  <a:path w="24" h="32">
                    <a:moveTo>
                      <a:pt x="24" y="32"/>
                    </a:moveTo>
                    <a:cubicBezTo>
                      <a:pt x="24" y="12"/>
                      <a:pt x="24" y="12"/>
                      <a:pt x="24" y="12"/>
                    </a:cubicBezTo>
                    <a:cubicBezTo>
                      <a:pt x="24" y="6"/>
                      <a:pt x="19" y="0"/>
                      <a:pt x="12" y="0"/>
                    </a:cubicBezTo>
                    <a:cubicBezTo>
                      <a:pt x="6" y="0"/>
                      <a:pt x="0" y="5"/>
                      <a:pt x="0" y="12"/>
                    </a:cubicBezTo>
                    <a:cubicBezTo>
                      <a:pt x="0" y="32"/>
                      <a:pt x="0" y="32"/>
                      <a:pt x="0" y="32"/>
                    </a:cubicBezTo>
                    <a:lnTo>
                      <a:pt x="24" y="32"/>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28">
                <a:extLst>
                  <a:ext uri="{FF2B5EF4-FFF2-40B4-BE49-F238E27FC236}">
                    <a16:creationId xmlns:a16="http://schemas.microsoft.com/office/drawing/2014/main" id="{C4BA2762-8C18-411F-B915-7E598A5B2E3F}"/>
                  </a:ext>
                </a:extLst>
              </p:cNvPr>
              <p:cNvSpPr>
                <a:spLocks/>
              </p:cNvSpPr>
              <p:nvPr/>
            </p:nvSpPr>
            <p:spPr bwMode="auto">
              <a:xfrm>
                <a:off x="9971685" y="4579446"/>
                <a:ext cx="80294" cy="136149"/>
              </a:xfrm>
              <a:custGeom>
                <a:avLst/>
                <a:gdLst>
                  <a:gd name="T0" fmla="*/ 24 w 24"/>
                  <a:gd name="T1" fmla="*/ 41 h 41"/>
                  <a:gd name="T2" fmla="*/ 24 w 24"/>
                  <a:gd name="T3" fmla="*/ 12 h 41"/>
                  <a:gd name="T4" fmla="*/ 12 w 24"/>
                  <a:gd name="T5" fmla="*/ 0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2"/>
                      <a:pt x="24" y="12"/>
                      <a:pt x="24" y="12"/>
                    </a:cubicBezTo>
                    <a:cubicBezTo>
                      <a:pt x="24" y="6"/>
                      <a:pt x="19" y="0"/>
                      <a:pt x="12" y="0"/>
                    </a:cubicBezTo>
                    <a:cubicBezTo>
                      <a:pt x="6" y="0"/>
                      <a:pt x="0" y="5"/>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29">
                <a:extLst>
                  <a:ext uri="{FF2B5EF4-FFF2-40B4-BE49-F238E27FC236}">
                    <a16:creationId xmlns:a16="http://schemas.microsoft.com/office/drawing/2014/main" id="{552D9AA9-2674-4C8E-B3DF-9477A01CFEF4}"/>
                  </a:ext>
                </a:extLst>
              </p:cNvPr>
              <p:cNvSpPr>
                <a:spLocks/>
              </p:cNvSpPr>
              <p:nvPr/>
            </p:nvSpPr>
            <p:spPr bwMode="auto">
              <a:xfrm>
                <a:off x="10128779" y="4579446"/>
                <a:ext cx="80294" cy="136149"/>
              </a:xfrm>
              <a:custGeom>
                <a:avLst/>
                <a:gdLst>
                  <a:gd name="T0" fmla="*/ 24 w 24"/>
                  <a:gd name="T1" fmla="*/ 41 h 41"/>
                  <a:gd name="T2" fmla="*/ 24 w 24"/>
                  <a:gd name="T3" fmla="*/ 13 h 41"/>
                  <a:gd name="T4" fmla="*/ 12 w 24"/>
                  <a:gd name="T5" fmla="*/ 1 h 41"/>
                  <a:gd name="T6" fmla="*/ 0 w 24"/>
                  <a:gd name="T7" fmla="*/ 12 h 41"/>
                  <a:gd name="T8" fmla="*/ 0 w 24"/>
                  <a:gd name="T9" fmla="*/ 41 h 41"/>
                  <a:gd name="T10" fmla="*/ 24 w 24"/>
                  <a:gd name="T11" fmla="*/ 41 h 41"/>
                </a:gdLst>
                <a:ahLst/>
                <a:cxnLst>
                  <a:cxn ang="0">
                    <a:pos x="T0" y="T1"/>
                  </a:cxn>
                  <a:cxn ang="0">
                    <a:pos x="T2" y="T3"/>
                  </a:cxn>
                  <a:cxn ang="0">
                    <a:pos x="T4" y="T5"/>
                  </a:cxn>
                  <a:cxn ang="0">
                    <a:pos x="T6" y="T7"/>
                  </a:cxn>
                  <a:cxn ang="0">
                    <a:pos x="T8" y="T9"/>
                  </a:cxn>
                  <a:cxn ang="0">
                    <a:pos x="T10" y="T11"/>
                  </a:cxn>
                </a:cxnLst>
                <a:rect l="0" t="0" r="r" b="b"/>
                <a:pathLst>
                  <a:path w="24" h="41">
                    <a:moveTo>
                      <a:pt x="24" y="41"/>
                    </a:moveTo>
                    <a:cubicBezTo>
                      <a:pt x="24" y="13"/>
                      <a:pt x="24" y="13"/>
                      <a:pt x="24" y="13"/>
                    </a:cubicBezTo>
                    <a:cubicBezTo>
                      <a:pt x="24" y="6"/>
                      <a:pt x="19" y="1"/>
                      <a:pt x="12" y="1"/>
                    </a:cubicBezTo>
                    <a:cubicBezTo>
                      <a:pt x="6" y="0"/>
                      <a:pt x="0" y="6"/>
                      <a:pt x="0" y="12"/>
                    </a:cubicBezTo>
                    <a:cubicBezTo>
                      <a:pt x="0" y="41"/>
                      <a:pt x="0" y="41"/>
                      <a:pt x="0" y="41"/>
                    </a:cubicBezTo>
                    <a:lnTo>
                      <a:pt x="24" y="41"/>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30">
                <a:extLst>
                  <a:ext uri="{FF2B5EF4-FFF2-40B4-BE49-F238E27FC236}">
                    <a16:creationId xmlns:a16="http://schemas.microsoft.com/office/drawing/2014/main" id="{0F2058AC-F26D-40DB-B436-D180C77B2D60}"/>
                  </a:ext>
                </a:extLst>
              </p:cNvPr>
              <p:cNvSpPr>
                <a:spLocks/>
              </p:cNvSpPr>
              <p:nvPr/>
            </p:nvSpPr>
            <p:spPr bwMode="auto">
              <a:xfrm>
                <a:off x="10051978" y="4558500"/>
                <a:ext cx="76802" cy="157094"/>
              </a:xfrm>
              <a:custGeom>
                <a:avLst/>
                <a:gdLst>
                  <a:gd name="T0" fmla="*/ 24 w 24"/>
                  <a:gd name="T1" fmla="*/ 48 h 48"/>
                  <a:gd name="T2" fmla="*/ 24 w 24"/>
                  <a:gd name="T3" fmla="*/ 13 h 48"/>
                  <a:gd name="T4" fmla="*/ 12 w 24"/>
                  <a:gd name="T5" fmla="*/ 1 h 48"/>
                  <a:gd name="T6" fmla="*/ 0 w 24"/>
                  <a:gd name="T7" fmla="*/ 12 h 48"/>
                  <a:gd name="T8" fmla="*/ 0 w 24"/>
                  <a:gd name="T9" fmla="*/ 48 h 48"/>
                  <a:gd name="T10" fmla="*/ 24 w 24"/>
                  <a:gd name="T11" fmla="*/ 48 h 48"/>
                </a:gdLst>
                <a:ahLst/>
                <a:cxnLst>
                  <a:cxn ang="0">
                    <a:pos x="T0" y="T1"/>
                  </a:cxn>
                  <a:cxn ang="0">
                    <a:pos x="T2" y="T3"/>
                  </a:cxn>
                  <a:cxn ang="0">
                    <a:pos x="T4" y="T5"/>
                  </a:cxn>
                  <a:cxn ang="0">
                    <a:pos x="T6" y="T7"/>
                  </a:cxn>
                  <a:cxn ang="0">
                    <a:pos x="T8" y="T9"/>
                  </a:cxn>
                  <a:cxn ang="0">
                    <a:pos x="T10" y="T11"/>
                  </a:cxn>
                </a:cxnLst>
                <a:rect l="0" t="0" r="r" b="b"/>
                <a:pathLst>
                  <a:path w="24" h="48">
                    <a:moveTo>
                      <a:pt x="24" y="48"/>
                    </a:moveTo>
                    <a:cubicBezTo>
                      <a:pt x="24" y="13"/>
                      <a:pt x="24" y="13"/>
                      <a:pt x="24" y="13"/>
                    </a:cubicBezTo>
                    <a:cubicBezTo>
                      <a:pt x="24" y="6"/>
                      <a:pt x="19" y="1"/>
                      <a:pt x="12" y="1"/>
                    </a:cubicBezTo>
                    <a:cubicBezTo>
                      <a:pt x="6" y="0"/>
                      <a:pt x="0" y="6"/>
                      <a:pt x="0" y="12"/>
                    </a:cubicBezTo>
                    <a:cubicBezTo>
                      <a:pt x="0" y="48"/>
                      <a:pt x="0" y="48"/>
                      <a:pt x="0" y="48"/>
                    </a:cubicBezTo>
                    <a:lnTo>
                      <a:pt x="24" y="48"/>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31">
                <a:extLst>
                  <a:ext uri="{FF2B5EF4-FFF2-40B4-BE49-F238E27FC236}">
                    <a16:creationId xmlns:a16="http://schemas.microsoft.com/office/drawing/2014/main" id="{244A4C69-3FDA-4C45-A5B1-C72DF9FEC453}"/>
                  </a:ext>
                </a:extLst>
              </p:cNvPr>
              <p:cNvSpPr>
                <a:spLocks/>
              </p:cNvSpPr>
              <p:nvPr/>
            </p:nvSpPr>
            <p:spPr bwMode="auto">
              <a:xfrm>
                <a:off x="9894883" y="4701631"/>
                <a:ext cx="387499" cy="143131"/>
              </a:xfrm>
              <a:custGeom>
                <a:avLst/>
                <a:gdLst>
                  <a:gd name="T0" fmla="*/ 0 w 119"/>
                  <a:gd name="T1" fmla="*/ 0 h 44"/>
                  <a:gd name="T2" fmla="*/ 17 w 119"/>
                  <a:gd name="T3" fmla="*/ 32 h 44"/>
                  <a:gd name="T4" fmla="*/ 71 w 119"/>
                  <a:gd name="T5" fmla="*/ 33 h 44"/>
                  <a:gd name="T6" fmla="*/ 119 w 119"/>
                  <a:gd name="T7" fmla="*/ 0 h 44"/>
                  <a:gd name="T8" fmla="*/ 0 w 119"/>
                  <a:gd name="T9" fmla="*/ 0 h 44"/>
                </a:gdLst>
                <a:ahLst/>
                <a:cxnLst>
                  <a:cxn ang="0">
                    <a:pos x="T0" y="T1"/>
                  </a:cxn>
                  <a:cxn ang="0">
                    <a:pos x="T2" y="T3"/>
                  </a:cxn>
                  <a:cxn ang="0">
                    <a:pos x="T4" y="T5"/>
                  </a:cxn>
                  <a:cxn ang="0">
                    <a:pos x="T6" y="T7"/>
                  </a:cxn>
                  <a:cxn ang="0">
                    <a:pos x="T8" y="T9"/>
                  </a:cxn>
                </a:cxnLst>
                <a:rect l="0" t="0" r="r" b="b"/>
                <a:pathLst>
                  <a:path w="119" h="44">
                    <a:moveTo>
                      <a:pt x="0" y="0"/>
                    </a:moveTo>
                    <a:cubicBezTo>
                      <a:pt x="1" y="14"/>
                      <a:pt x="7" y="25"/>
                      <a:pt x="17" y="32"/>
                    </a:cubicBezTo>
                    <a:cubicBezTo>
                      <a:pt x="33" y="44"/>
                      <a:pt x="54" y="43"/>
                      <a:pt x="71" y="33"/>
                    </a:cubicBezTo>
                    <a:cubicBezTo>
                      <a:pt x="119" y="0"/>
                      <a:pt x="119" y="0"/>
                      <a:pt x="119" y="0"/>
                    </a:cubicBezTo>
                    <a:lnTo>
                      <a:pt x="0" y="0"/>
                    </a:lnTo>
                    <a:close/>
                  </a:path>
                </a:pathLst>
              </a:custGeom>
              <a:solidFill>
                <a:srgbClr val="C49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4" name="Group 153">
            <a:extLst>
              <a:ext uri="{FF2B5EF4-FFF2-40B4-BE49-F238E27FC236}">
                <a16:creationId xmlns:a16="http://schemas.microsoft.com/office/drawing/2014/main" id="{A44EADB2-E88F-43FF-84EB-476883D34991}"/>
              </a:ext>
            </a:extLst>
          </p:cNvPr>
          <p:cNvGrpSpPr/>
          <p:nvPr/>
        </p:nvGrpSpPr>
        <p:grpSpPr>
          <a:xfrm>
            <a:off x="3181425" y="1700476"/>
            <a:ext cx="3788705" cy="2497398"/>
            <a:chOff x="3237741" y="1721242"/>
            <a:chExt cx="5601194" cy="3618714"/>
          </a:xfrm>
        </p:grpSpPr>
        <p:sp>
          <p:nvSpPr>
            <p:cNvPr id="155" name="Freeform 153">
              <a:extLst>
                <a:ext uri="{FF2B5EF4-FFF2-40B4-BE49-F238E27FC236}">
                  <a16:creationId xmlns:a16="http://schemas.microsoft.com/office/drawing/2014/main" id="{CF5A8CBE-F76D-4BB9-BCA7-23EF7A7D021E}"/>
                </a:ext>
              </a:extLst>
            </p:cNvPr>
            <p:cNvSpPr>
              <a:spLocks/>
            </p:cNvSpPr>
            <p:nvPr/>
          </p:nvSpPr>
          <p:spPr bwMode="auto">
            <a:xfrm>
              <a:off x="3675425" y="2222518"/>
              <a:ext cx="5163510" cy="3117438"/>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56" name="Picture 155">
              <a:extLst>
                <a:ext uri="{FF2B5EF4-FFF2-40B4-BE49-F238E27FC236}">
                  <a16:creationId xmlns:a16="http://schemas.microsoft.com/office/drawing/2014/main" id="{390E5EB0-7E2F-42FB-89CD-F8563EEEBB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7741" y="1721242"/>
              <a:ext cx="897313" cy="906675"/>
            </a:xfrm>
            <a:prstGeom prst="rect">
              <a:avLst/>
            </a:prstGeom>
          </p:spPr>
        </p:pic>
      </p:grpSp>
      <p:pic>
        <p:nvPicPr>
          <p:cNvPr id="157" name="Picture 156">
            <a:extLst>
              <a:ext uri="{FF2B5EF4-FFF2-40B4-BE49-F238E27FC236}">
                <a16:creationId xmlns:a16="http://schemas.microsoft.com/office/drawing/2014/main" id="{371AD1EB-31DC-426C-B20A-E2A29B8D5D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89" t="-562" r="23659" b="562"/>
          <a:stretch/>
        </p:blipFill>
        <p:spPr>
          <a:xfrm>
            <a:off x="4774882" y="2228709"/>
            <a:ext cx="805258" cy="754647"/>
          </a:xfrm>
          <a:prstGeom prst="rect">
            <a:avLst/>
          </a:prstGeom>
        </p:spPr>
      </p:pic>
      <p:pic>
        <p:nvPicPr>
          <p:cNvPr id="158" name="Picture 157">
            <a:extLst>
              <a:ext uri="{FF2B5EF4-FFF2-40B4-BE49-F238E27FC236}">
                <a16:creationId xmlns:a16="http://schemas.microsoft.com/office/drawing/2014/main" id="{2DCA3DB0-876A-4399-99E5-0A3C6C50D9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89" t="-562" r="23659" b="562"/>
          <a:stretch/>
        </p:blipFill>
        <p:spPr>
          <a:xfrm>
            <a:off x="5861623" y="2760869"/>
            <a:ext cx="805258" cy="754647"/>
          </a:xfrm>
          <a:prstGeom prst="rect">
            <a:avLst/>
          </a:prstGeom>
        </p:spPr>
      </p:pic>
      <p:pic>
        <p:nvPicPr>
          <p:cNvPr id="159" name="Picture 158">
            <a:extLst>
              <a:ext uri="{FF2B5EF4-FFF2-40B4-BE49-F238E27FC236}">
                <a16:creationId xmlns:a16="http://schemas.microsoft.com/office/drawing/2014/main" id="{BA09C9B1-CDB1-4770-90D5-19E3417AE4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89" t="-562" r="23659" b="562"/>
          <a:stretch/>
        </p:blipFill>
        <p:spPr>
          <a:xfrm>
            <a:off x="4118761" y="3178491"/>
            <a:ext cx="805258" cy="754647"/>
          </a:xfrm>
          <a:prstGeom prst="rect">
            <a:avLst/>
          </a:prstGeom>
        </p:spPr>
      </p:pic>
    </p:spTree>
    <p:extLst>
      <p:ext uri="{BB962C8B-B14F-4D97-AF65-F5344CB8AC3E}">
        <p14:creationId xmlns:p14="http://schemas.microsoft.com/office/powerpoint/2010/main" val="427153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p:tgtEl>
                                          <p:spTgt spid="44"/>
                                        </p:tgtEl>
                                        <p:attrNameLst>
                                          <p:attrName>ppt_y</p:attrName>
                                        </p:attrNameLst>
                                      </p:cBhvr>
                                      <p:tavLst>
                                        <p:tav tm="0">
                                          <p:val>
                                            <p:strVal val="#ppt_y+#ppt_h*1.125000"/>
                                          </p:val>
                                        </p:tav>
                                        <p:tav tm="100000">
                                          <p:val>
                                            <p:strVal val="#ppt_y"/>
                                          </p:val>
                                        </p:tav>
                                      </p:tavLst>
                                    </p:anim>
                                    <p:animEffect transition="in" filter="wipe(up)">
                                      <p:cBhvr>
                                        <p:cTn id="12" dur="500"/>
                                        <p:tgtEl>
                                          <p:spTgt spid="44"/>
                                        </p:tgtEl>
                                      </p:cBhvr>
                                    </p:animEffect>
                                  </p:childTnLst>
                                </p:cTn>
                              </p:par>
                              <p:par>
                                <p:cTn id="13" presetID="12" presetClass="entr" presetSubtype="4"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p:tgtEl>
                                          <p:spTgt spid="116"/>
                                        </p:tgtEl>
                                        <p:attrNameLst>
                                          <p:attrName>ppt_y</p:attrName>
                                        </p:attrNameLst>
                                      </p:cBhvr>
                                      <p:tavLst>
                                        <p:tav tm="0">
                                          <p:val>
                                            <p:strVal val="#ppt_y+#ppt_h*1.125000"/>
                                          </p:val>
                                        </p:tav>
                                        <p:tav tm="100000">
                                          <p:val>
                                            <p:strVal val="#ppt_y"/>
                                          </p:val>
                                        </p:tav>
                                      </p:tavLst>
                                    </p:anim>
                                    <p:animEffect transition="in" filter="wipe(up)">
                                      <p:cBhvr>
                                        <p:cTn id="16" dur="500"/>
                                        <p:tgtEl>
                                          <p:spTgt spid="11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4"/>
                                        </p:tgtEl>
                                        <p:attrNameLst>
                                          <p:attrName>style.visibility</p:attrName>
                                        </p:attrNameLst>
                                      </p:cBhvr>
                                      <p:to>
                                        <p:strVal val="visible"/>
                                      </p:to>
                                    </p:set>
                                    <p:animEffect transition="in" filter="fade">
                                      <p:cBhvr>
                                        <p:cTn id="20" dur="500"/>
                                        <p:tgtEl>
                                          <p:spTgt spid="154"/>
                                        </p:tgtEl>
                                      </p:cBhvr>
                                    </p:animEffect>
                                  </p:childTnLst>
                                </p:cTn>
                              </p:par>
                              <p:par>
                                <p:cTn id="21" presetID="10" presetClass="entr" presetSubtype="0"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fade">
                                      <p:cBhvr>
                                        <p:cTn id="23" dur="500"/>
                                        <p:tgtEl>
                                          <p:spTgt spid="157"/>
                                        </p:tgtEl>
                                      </p:cBhvr>
                                    </p:animEffect>
                                  </p:childTnLst>
                                </p:cTn>
                              </p:par>
                              <p:par>
                                <p:cTn id="24" presetID="10" presetClass="entr" presetSubtype="0"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Effect transition="in" filter="fade">
                                      <p:cBhvr>
                                        <p:cTn id="26" dur="500"/>
                                        <p:tgtEl>
                                          <p:spTgt spid="158"/>
                                        </p:tgtEl>
                                      </p:cBhvr>
                                    </p:animEffect>
                                  </p:childTnLst>
                                </p:cTn>
                              </p:par>
                              <p:par>
                                <p:cTn id="27" presetID="10" presetClass="entr" presetSubtype="0" fill="hold" nodeType="with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16" presetClass="entr" presetSubtype="26"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Horizontal)">
                                      <p:cBhvr>
                                        <p:cTn id="32" dur="500"/>
                                        <p:tgtEl>
                                          <p:spTgt spid="6"/>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righ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theme/theme1.xml><?xml version="1.0" encoding="utf-8"?>
<a:theme xmlns:a="http://schemas.openxmlformats.org/drawingml/2006/main" name="Master">
  <a:themeElements>
    <a:clrScheme name="Benutzerdefiniert 3">
      <a:dk1>
        <a:srgbClr val="000000"/>
      </a:dk1>
      <a:lt1>
        <a:srgbClr val="FFFFFF"/>
      </a:lt1>
      <a:dk2>
        <a:srgbClr val="1F497D"/>
      </a:dk2>
      <a:lt2>
        <a:srgbClr val="EEECE1"/>
      </a:lt2>
      <a:accent1>
        <a:srgbClr val="1E347F"/>
      </a:accent1>
      <a:accent2>
        <a:srgbClr val="00B5EE"/>
      </a:accent2>
      <a:accent3>
        <a:srgbClr val="0088D2"/>
      </a:accent3>
      <a:accent4>
        <a:srgbClr val="0091A4"/>
      </a:accent4>
      <a:accent5>
        <a:srgbClr val="7AC6DD"/>
      </a:accent5>
      <a:accent6>
        <a:srgbClr val="BDE2EA"/>
      </a:accent6>
      <a:hlink>
        <a:srgbClr val="2FE6FF"/>
      </a:hlink>
      <a:folHlink>
        <a:srgbClr val="35A8CB"/>
      </a:folHlink>
    </a:clrScheme>
    <a:fontScheme name="Aangepast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CBB20146-5ADC-4701-A441-998FA436772A}" vid="{D9246F2C-F8D2-4A74-B5B2-2E1E421C4F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Experts Live</Template>
  <TotalTime>940</TotalTime>
  <Words>1320</Words>
  <Application>Microsoft Office PowerPoint</Application>
  <PresentationFormat>On-screen Show (16:9)</PresentationFormat>
  <Paragraphs>153</Paragraphs>
  <Slides>23</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ＭＳ Ｐゴシック</vt:lpstr>
      <vt:lpstr>Arial</vt:lpstr>
      <vt:lpstr>Calibri</vt:lpstr>
      <vt:lpstr>Calibri Light</vt:lpstr>
      <vt:lpstr>Lucida Grande</vt:lpstr>
      <vt:lpstr>Segoe</vt:lpstr>
      <vt:lpstr>Segoe Light</vt:lpstr>
      <vt:lpstr>Segoe UI</vt:lpstr>
      <vt:lpstr>Segoe UI Historic</vt:lpstr>
      <vt:lpstr>Segoe UI Light</vt:lpstr>
      <vt:lpstr>Segoe UI Semilight</vt:lpstr>
      <vt:lpstr>Wingdings</vt:lpstr>
      <vt:lpstr>Master</vt:lpstr>
      <vt:lpstr>Azure DevTest Labs - What the heck is it?</vt:lpstr>
      <vt:lpstr>PowerPoint Presentation</vt:lpstr>
      <vt:lpstr>Your DevTest investments are significant</vt:lpstr>
      <vt:lpstr>PowerPoint Presentation</vt:lpstr>
      <vt:lpstr>Azure DevTest Labs</vt:lpstr>
      <vt:lpstr>Developer Machines</vt:lpstr>
      <vt:lpstr>Test environments</vt:lpstr>
      <vt:lpstr>Training / Education</vt:lpstr>
      <vt:lpstr>Trial / Demo</vt:lpstr>
      <vt:lpstr>Behind The Scenes</vt:lpstr>
      <vt:lpstr>Control your lab</vt:lpstr>
      <vt:lpstr>Demo How to control your lab</vt:lpstr>
      <vt:lpstr>Problem</vt:lpstr>
      <vt:lpstr>How to provision?</vt:lpstr>
      <vt:lpstr>Custom Images</vt:lpstr>
      <vt:lpstr>Artifacts</vt:lpstr>
      <vt:lpstr>Formulas</vt:lpstr>
      <vt:lpstr>Environments</vt:lpstr>
      <vt:lpstr>CI/CD Pipeline Integration</vt:lpstr>
      <vt:lpstr>Power of Combo</vt:lpstr>
      <vt:lpstr>Demo How to provision</vt:lpstr>
      <vt:lpstr>Why DevTest Labs</vt:lpstr>
      <vt:lpstr>How to get started</vt:lpstr>
    </vt:vector>
  </TitlesOfParts>
  <Company>Taco van Gerven grafisch ontwerper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Subtitle</dc:title>
  <dc:creator>Patrick Wahlmüller</dc:creator>
  <cp:lastModifiedBy>Stefan Johner</cp:lastModifiedBy>
  <cp:revision>38</cp:revision>
  <dcterms:created xsi:type="dcterms:W3CDTF">2017-06-26T15:34:29Z</dcterms:created>
  <dcterms:modified xsi:type="dcterms:W3CDTF">2018-01-31T16:31:56Z</dcterms:modified>
</cp:coreProperties>
</file>